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5"/>
  </p:notesMasterIdLst>
  <p:sldIdLst>
    <p:sldId id="256" r:id="rId2"/>
    <p:sldId id="306" r:id="rId3"/>
    <p:sldId id="350" r:id="rId4"/>
    <p:sldId id="324" r:id="rId5"/>
    <p:sldId id="307" r:id="rId6"/>
    <p:sldId id="257" r:id="rId7"/>
    <p:sldId id="258" r:id="rId8"/>
    <p:sldId id="325" r:id="rId9"/>
    <p:sldId id="265" r:id="rId10"/>
    <p:sldId id="309" r:id="rId11"/>
    <p:sldId id="262" r:id="rId12"/>
    <p:sldId id="263" r:id="rId13"/>
    <p:sldId id="264" r:id="rId14"/>
    <p:sldId id="344" r:id="rId15"/>
    <p:sldId id="343" r:id="rId16"/>
    <p:sldId id="345" r:id="rId17"/>
    <p:sldId id="351" r:id="rId18"/>
    <p:sldId id="342" r:id="rId19"/>
    <p:sldId id="267" r:id="rId20"/>
    <p:sldId id="268" r:id="rId21"/>
    <p:sldId id="269" r:id="rId22"/>
    <p:sldId id="317" r:id="rId23"/>
    <p:sldId id="270" r:id="rId24"/>
    <p:sldId id="346" r:id="rId25"/>
    <p:sldId id="271" r:id="rId26"/>
    <p:sldId id="311" r:id="rId27"/>
    <p:sldId id="272" r:id="rId28"/>
    <p:sldId id="273" r:id="rId29"/>
    <p:sldId id="274" r:id="rId30"/>
    <p:sldId id="318" r:id="rId31"/>
    <p:sldId id="275" r:id="rId32"/>
    <p:sldId id="322" r:id="rId33"/>
    <p:sldId id="323" r:id="rId34"/>
    <p:sldId id="312" r:id="rId35"/>
    <p:sldId id="276" r:id="rId36"/>
    <p:sldId id="278" r:id="rId37"/>
    <p:sldId id="300" r:id="rId38"/>
    <p:sldId id="297" r:id="rId39"/>
    <p:sldId id="298" r:id="rId40"/>
    <p:sldId id="299" r:id="rId41"/>
    <p:sldId id="301" r:id="rId42"/>
    <p:sldId id="302" r:id="rId43"/>
    <p:sldId id="303" r:id="rId44"/>
    <p:sldId id="305" r:id="rId45"/>
    <p:sldId id="347" r:id="rId46"/>
    <p:sldId id="328" r:id="rId47"/>
    <p:sldId id="304" r:id="rId48"/>
    <p:sldId id="326" r:id="rId49"/>
    <p:sldId id="319" r:id="rId50"/>
    <p:sldId id="335" r:id="rId51"/>
    <p:sldId id="348" r:id="rId52"/>
    <p:sldId id="333" r:id="rId53"/>
    <p:sldId id="330" r:id="rId54"/>
    <p:sldId id="334" r:id="rId55"/>
    <p:sldId id="336" r:id="rId56"/>
    <p:sldId id="337" r:id="rId57"/>
    <p:sldId id="338" r:id="rId58"/>
    <p:sldId id="339" r:id="rId59"/>
    <p:sldId id="340" r:id="rId60"/>
    <p:sldId id="341" r:id="rId61"/>
    <p:sldId id="321" r:id="rId62"/>
    <p:sldId id="320" r:id="rId63"/>
    <p:sldId id="349" r:id="rId6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ea Lucille Knowles" initials="TLK" lastIdx="1" clrIdx="0">
    <p:extLst>
      <p:ext uri="{19B8F6BF-5375-455C-9EA6-DF929625EA0E}">
        <p15:presenceInfo xmlns:p15="http://schemas.microsoft.com/office/powerpoint/2012/main" userId="S::tknowle3@uwo.ca::8667173b-e724-4779-9cff-ee6fc68be5e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7422"/>
  </p:normalViewPr>
  <p:slideViewPr>
    <p:cSldViewPr snapToGrid="0">
      <p:cViewPr varScale="1">
        <p:scale>
          <a:sx n="106" d="100"/>
          <a:sy n="106" d="100"/>
        </p:scale>
        <p:origin x="50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e5288ab40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be5288ab40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Some variables exist in Praat by default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We use variables so we can more easily control/modify them when we run the script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68883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of default "variable" in Praat as numeric</a:t>
            </a:r>
          </a:p>
          <a:p>
            <a:r>
              <a:rPr lang="en-US" dirty="0"/>
              <a:t>BUT you can make it a string!</a:t>
            </a:r>
          </a:p>
        </p:txBody>
      </p:sp>
    </p:spTree>
    <p:extLst>
      <p:ext uri="{BB962C8B-B14F-4D97-AF65-F5344CB8AC3E}">
        <p14:creationId xmlns:p14="http://schemas.microsoft.com/office/powerpoint/2010/main" val="24589483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bf0a7b04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bf0a7b040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want to split a command over multiple lines you can use an ellipsis at the beginning of sequential lines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f0a7b040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bf0a7b040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bf0a7b040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bf0a7b040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www.linguisticsociety.org</a:t>
            </a:r>
            <a:r>
              <a:rPr lang="en-US" dirty="0"/>
              <a:t>/sites/default/files/e-learning/Day1.pdf</a:t>
            </a:r>
          </a:p>
        </p:txBody>
      </p:sp>
    </p:spTree>
    <p:extLst>
      <p:ext uri="{BB962C8B-B14F-4D97-AF65-F5344CB8AC3E}">
        <p14:creationId xmlns:p14="http://schemas.microsoft.com/office/powerpoint/2010/main" val="10289662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f0a7b040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f0a7b040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f0a7b040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f0a7b040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”Sound” = NOT a variable! This is a verbatim argument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f0a7b0406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f0a7b0406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f0a7b040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f0a7b040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be5288ab4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be5288ab4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bf0a7b040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bf0a7b040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bf0a7b0406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bf0a7b0406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bf0a7b0406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bf0a7b0406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f0a7b040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f0a7b040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f0a7b040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f0a7b040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/ vs. \ Mac vs. PC – in current Praat versions this is no longer an issue (I think)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Mistyped paths are probably my most common error type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84318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f0a7b040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f0a7b040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58673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f0a7b040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f0a7b040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98219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f0a7b040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f0a7b040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88384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f0a7b040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f0a7b040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CA" sz="1100" dirty="0">
                <a:solidFill>
                  <a:schemeClr val="tx1"/>
                </a:solidFill>
              </a:rPr>
              <a:t>Formerly select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CA" sz="1100" dirty="0">
                <a:solidFill>
                  <a:schemeClr val="tx1"/>
                </a:solidFill>
              </a:rPr>
              <a:t>I still use select a lot (it’s in the code)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83812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f0a7b040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f0a7b040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CA" sz="1100" dirty="0">
                <a:solidFill>
                  <a:schemeClr val="tx1"/>
                </a:solidFill>
              </a:rPr>
              <a:t>Formerly select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7406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be5288ab4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be5288ab4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f0a7b040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f0a7b040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CA" sz="1100" dirty="0">
                <a:solidFill>
                  <a:schemeClr val="tx1"/>
                </a:solidFill>
              </a:rPr>
              <a:t>Formerly select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20381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f0a7b040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f0a7b040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CA" sz="1100" dirty="0">
                <a:solidFill>
                  <a:schemeClr val="tx1"/>
                </a:solidFill>
              </a:rPr>
              <a:t>Formerly select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67778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2071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(a random </a:t>
            </a:r>
            <a:r>
              <a:rPr lang="en-US" dirty="0" err="1"/>
              <a:t>keysmash</a:t>
            </a:r>
            <a:r>
              <a:rPr lang="en-US" dirty="0"/>
              <a:t> will also do </a:t>
            </a:r>
            <a:r>
              <a:rPr lang="en-US" dirty="0">
                <a:sym typeface="Wingdings" pitchFamily="2" charset="2"/>
              </a:rPr>
              <a:t>)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71076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9078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776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bf0a7b040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bf0a7b040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1277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be5288ab4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be5288ab40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e5288ab4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be5288ab4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e5288ab4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e5288ab40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e5288ab4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e5288ab40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9688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e5288ab40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be5288ab40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Some variables exist in Praat by default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Can be CHANGED depending on what you assign them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439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raatscripting.lingphon.net/commands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raatscripting.lingphon.net/commands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raatscripting.lingphon.net/variables-1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on.hum.uva.nl/praat/manual/Scripting_5_1__Variables.html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.hum.uva.nl/praat/manual/Types_of_objects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.hum.uva.nl/praat/manual/Scripting_6_2__Writing_to_the_Info_window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rlz=1C5CHFA_enCA838CA838&amp;sxsrf=ALeKk03LJrXOBk2et_vTf9TX7bMkMdtQTw%3A1614171801945&amp;ei=mU42YLiSOcqztQaDiYXIAw&amp;q=2+minute+timer&amp;oq=2+minute+timer&amp;gs_lcp=Cgdnd3Mtd2l6EAMyBAgAEEMyBggAEAcQHjIGCAAQBxAeMgYIABAHEB4yBggAEAcQHjIECAAQQzIGCAAQBxAeMgYIABAHEB4yBggAEAcQHjIGCAAQBxAeOgcIABCwAxBDUPILWMEMYMgPaAFwAngAgAGjA4gBhAeSAQkwLjEuMS4wLjGYAQCgAQGqAQdnd3Mtd2l6yAEKwAEB&amp;sclient=gws-wiz&amp;ved=0ahUKEwj4wvHGyoLvAhXKWc0KHYNEATkQ4dUDCA0&amp;uact=5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rlz=1C5CHFA_enCA838CA838&amp;sxsrf=ALeKk00esvgRZNvcIj92mc2-dwO6EdEUMA%3A1614094179179&amp;ei=Yx81YIizCpiIwbkP8cCXqAs&amp;q=5+minute+timer&amp;oq=5+minute+timer&amp;gs_lcp=Cgdnd3Mtd2l6EAMyCggjELADEMkDECcyBwgAELADEEMyBwgAELADEEMyBwgAELADEEMyBwgAELADEEMyBwgAELADEEMyBwgAELADEEMyBwgAELADEEMyBwgAELADEEMyBwgAELADEENQAFgAYNyLAmgBcAJ4AIABpAOIAaQDkgEDNC0xmAEAqgEHZ3dzLXdpesgBCsABAQ&amp;sclient=gws-wiz&amp;ved=0ahUKEwjI8LuxqYDvAhUYRDABHXHgBbUQ4dUDCA0&amp;uact=5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praatscripting.lingphon.net/conditionals-1.html" TargetMode="External"/><Relationship Id="rId2" Type="http://schemas.openxmlformats.org/officeDocument/2006/relationships/hyperlink" Target="https://www.fon.hum.uva.nl/praat/manual/Formulas_6__String_functions.html" TargetMode="Externa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praatscripting.lingphon.net/simpleinput-1.html" TargetMode="External"/><Relationship Id="rId2" Type="http://schemas.openxmlformats.org/officeDocument/2006/relationships/hyperlink" Target="https://www.fon.hum.uva.nl/praat/manual/Scripting_6_1__Arguments_to_the_script.html" TargetMode="Externa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fanocoretta/language-praat" TargetMode="External"/><Relationship Id="rId7" Type="http://schemas.openxmlformats.org/officeDocument/2006/relationships/image" Target="../media/image25.png"/><Relationship Id="rId2" Type="http://schemas.openxmlformats.org/officeDocument/2006/relationships/hyperlink" Target="https://atom.io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hyperlink" Target="https://github.com/mauriciofigueroa/praatSublimeSyntax" TargetMode="External"/><Relationship Id="rId4" Type="http://schemas.openxmlformats.org/officeDocument/2006/relationships/hyperlink" Target="https://www.barebones.com/products/bbedit/SwitchToBBEdit.html?gclid=Cj0KCQiAj9iBBhCJARIsAE9qRtAqgOIYTab2iA9tiR9JCkd3yPQFng7CpqATbkaAaHkbfiBRtqkqWokaAjFaEALw_wcB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groups.io/g/Praat-Users-List" TargetMode="External"/><Relationship Id="rId2" Type="http://schemas.openxmlformats.org/officeDocument/2006/relationships/hyperlink" Target="https://www.linguisticsociety.org/sites/default/files/e-learning/Day1.pdf" TargetMode="Externa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ylerw/styler_praat_scripts" TargetMode="External"/><Relationship Id="rId2" Type="http://schemas.openxmlformats.org/officeDocument/2006/relationships/hyperlink" Target="http://www.acsu.buffalo.edu/~cdicanio/scripts.html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thealk/PraatScripts" TargetMode="External"/><Relationship Id="rId4" Type="http://schemas.openxmlformats.org/officeDocument/2006/relationships/hyperlink" Target="http://www.mattwinn.com/praat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Praat Scripting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4"/>
            <a:ext cx="8520600" cy="1433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Crash course on file management scripting</a:t>
            </a:r>
            <a:endParaRPr dirty="0"/>
          </a:p>
        </p:txBody>
      </p:sp>
      <p:pic>
        <p:nvPicPr>
          <p:cNvPr id="8194" name="Picture 2" descr="Praat - Wikipedia">
            <a:extLst>
              <a:ext uri="{FF2B5EF4-FFF2-40B4-BE49-F238E27FC236}">
                <a16:creationId xmlns:a16="http://schemas.microsoft.com/office/drawing/2014/main" id="{9121651D-B637-FC40-9B1D-35FF00621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726" y="108284"/>
            <a:ext cx="1732547" cy="173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3161982-3D77-2C45-BEAC-4DA43E5E9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fundamentals</a:t>
            </a:r>
          </a:p>
        </p:txBody>
      </p:sp>
    </p:spTree>
    <p:extLst>
      <p:ext uri="{BB962C8B-B14F-4D97-AF65-F5344CB8AC3E}">
        <p14:creationId xmlns:p14="http://schemas.microsoft.com/office/powerpoint/2010/main" val="4251541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terminology</a:t>
            </a:r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6410"/>
              <a:buFont typeface="Arial"/>
              <a:buNone/>
            </a:pPr>
            <a:r>
              <a:rPr lang="en" sz="1950" b="1">
                <a:solidFill>
                  <a:srgbClr val="797979"/>
                </a:solidFill>
                <a:highlight>
                  <a:srgbClr val="FFFFFF"/>
                </a:highlight>
              </a:rPr>
              <a:t>Coding</a:t>
            </a:r>
            <a:r>
              <a:rPr lang="en" sz="1950">
                <a:solidFill>
                  <a:srgbClr val="797979"/>
                </a:solidFill>
                <a:highlight>
                  <a:srgbClr val="FFFFFF"/>
                </a:highlight>
              </a:rPr>
              <a:t>: Writing in a language a computer can understand</a:t>
            </a:r>
            <a:endParaRPr sz="1950">
              <a:solidFill>
                <a:srgbClr val="797979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ct val="56410"/>
              <a:buFont typeface="Arial"/>
              <a:buNone/>
            </a:pPr>
            <a:r>
              <a:rPr lang="en" sz="1950" b="1">
                <a:solidFill>
                  <a:srgbClr val="797979"/>
                </a:solidFill>
                <a:highlight>
                  <a:srgbClr val="FFFFFF"/>
                </a:highlight>
              </a:rPr>
              <a:t>Scripting</a:t>
            </a:r>
            <a:r>
              <a:rPr lang="en" sz="1950">
                <a:solidFill>
                  <a:srgbClr val="797979"/>
                </a:solidFill>
                <a:highlight>
                  <a:srgbClr val="FFFFFF"/>
                </a:highlight>
              </a:rPr>
              <a:t>: A type of coding that tells a specific program exactly what actions to take</a:t>
            </a:r>
            <a:endParaRPr sz="1950">
              <a:solidFill>
                <a:srgbClr val="797979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ct val="56410"/>
              <a:buFont typeface="Arial"/>
              <a:buNone/>
            </a:pPr>
            <a:r>
              <a:rPr lang="en" sz="1950" b="1">
                <a:solidFill>
                  <a:srgbClr val="797979"/>
                </a:solidFill>
                <a:highlight>
                  <a:srgbClr val="FFFFFF"/>
                </a:highlight>
              </a:rPr>
              <a:t>Programming</a:t>
            </a:r>
            <a:r>
              <a:rPr lang="en" sz="1950">
                <a:solidFill>
                  <a:srgbClr val="797979"/>
                </a:solidFill>
                <a:highlight>
                  <a:srgbClr val="FFFFFF"/>
                </a:highlight>
              </a:rPr>
              <a:t>: Writing code that serves to actually create another program (an app, software, etc)</a:t>
            </a:r>
            <a:endParaRPr sz="1950">
              <a:solidFill>
                <a:srgbClr val="797979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ct val="56410"/>
              <a:buFont typeface="Arial"/>
              <a:buNone/>
            </a:pPr>
            <a:r>
              <a:rPr lang="en" sz="1950" b="1">
                <a:solidFill>
                  <a:srgbClr val="797979"/>
                </a:solidFill>
                <a:highlight>
                  <a:srgbClr val="FFFFFF"/>
                </a:highlight>
              </a:rPr>
              <a:t>Scripts</a:t>
            </a:r>
            <a:r>
              <a:rPr lang="en" sz="1950">
                <a:solidFill>
                  <a:srgbClr val="797979"/>
                </a:solidFill>
                <a:highlight>
                  <a:srgbClr val="FFFFFF"/>
                </a:highlight>
              </a:rPr>
              <a:t>: Text files containing code.</a:t>
            </a:r>
            <a:endParaRPr sz="1950">
              <a:solidFill>
                <a:srgbClr val="797979"/>
              </a:solidFill>
              <a:highlight>
                <a:srgbClr val="FFFFFF"/>
              </a:highlight>
            </a:endParaRPr>
          </a:p>
          <a:p>
            <a:pPr marL="622300" lvl="0" indent="-333851" algn="l" rtl="0">
              <a:spcBef>
                <a:spcPts val="2000"/>
              </a:spcBef>
              <a:spcAft>
                <a:spcPts val="0"/>
              </a:spcAft>
              <a:buClr>
                <a:srgbClr val="797979"/>
              </a:buClr>
              <a:buSzPct val="100000"/>
              <a:buChar char="●"/>
            </a:pPr>
            <a:r>
              <a:rPr lang="en" sz="1950">
                <a:solidFill>
                  <a:srgbClr val="797979"/>
                </a:solidFill>
                <a:highlight>
                  <a:srgbClr val="FFFFFF"/>
                </a:highlight>
              </a:rPr>
              <a:t>Scripting, coding, and programming are sometimes used interchangeably</a:t>
            </a:r>
            <a:endParaRPr sz="1950">
              <a:solidFill>
                <a:srgbClr val="797979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41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script?</a:t>
            </a:r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Sequentially ordered set of instructions that are given to a program that can interpret &amp; execute them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Must be written in the program’s language (syntax)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Praat script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R script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CA" dirty="0"/>
              <a:t>E</a:t>
            </a:r>
            <a:r>
              <a:rPr lang="en" dirty="0" err="1"/>
              <a:t>tc</a:t>
            </a:r>
            <a:r>
              <a:rPr lang="en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Commands &amp; Built-in Functions in Praat</a:t>
            </a:r>
            <a:endParaRPr dirty="0"/>
          </a:p>
        </p:txBody>
      </p:sp>
      <p:sp>
        <p:nvSpPr>
          <p:cNvPr id="105" name="Google Shape;105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55655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Commands</a:t>
            </a:r>
            <a:r>
              <a:rPr lang="en" dirty="0"/>
              <a:t> in Praat: Instructions you give to Praat (aka - the buttons you click!)</a:t>
            </a:r>
          </a:p>
          <a:p>
            <a:pPr marL="285750" indent="-285750"/>
            <a:endParaRPr lang="en" dirty="0"/>
          </a:p>
          <a:p>
            <a:pPr marL="285750" indent="-285750"/>
            <a:r>
              <a:rPr lang="en" dirty="0"/>
              <a:t>Dependent on object type </a:t>
            </a:r>
          </a:p>
          <a:p>
            <a:pPr marL="742950" lvl="1" indent="-285750"/>
            <a:r>
              <a:rPr lang="en" dirty="0"/>
              <a:t>Sound vs. </a:t>
            </a:r>
            <a:r>
              <a:rPr lang="en" dirty="0" err="1"/>
              <a:t>TextGrids</a:t>
            </a:r>
            <a:r>
              <a:rPr lang="en" dirty="0"/>
              <a:t> vs. Strings, </a:t>
            </a:r>
            <a:r>
              <a:rPr lang="en" dirty="0" err="1"/>
              <a:t>etc</a:t>
            </a:r>
            <a:endParaRPr lang="en" dirty="0"/>
          </a:p>
          <a:p>
            <a:pPr marL="285750" indent="-285750"/>
            <a:r>
              <a:rPr lang="en" dirty="0"/>
              <a:t>Written as-appears in Praat</a:t>
            </a:r>
          </a:p>
          <a:p>
            <a:pPr marL="285750" indent="-285750"/>
            <a:r>
              <a:rPr lang="en" dirty="0"/>
              <a:t>Start with capital letter</a:t>
            </a:r>
          </a:p>
          <a:p>
            <a:pPr marL="285750" indent="-285750"/>
            <a:r>
              <a:rPr lang="en" dirty="0"/>
              <a:t>Arguments given in order you would type them in Praat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3DFB59-3820-3248-85C5-270546E0A28D}"/>
              </a:ext>
            </a:extLst>
          </p:cNvPr>
          <p:cNvSpPr txBox="1"/>
          <p:nvPr/>
        </p:nvSpPr>
        <p:spPr>
          <a:xfrm>
            <a:off x="311700" y="4436865"/>
            <a:ext cx="4167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Read more: </a:t>
            </a:r>
            <a:r>
              <a:rPr lang="en-US" dirty="0">
                <a:hlinkClick r:id="rId3"/>
              </a:rPr>
              <a:t>https://praatscripting.lingphon.net/commands.html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1E9AE4-763B-CB4C-A508-9A404AEF7C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924" y="445025"/>
            <a:ext cx="2653614" cy="32271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24AAF5-6F59-0343-A655-587CF06518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258" y="1916362"/>
            <a:ext cx="2741332" cy="322713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Commands &amp; Built-in Functions in Praat</a:t>
            </a:r>
            <a:endParaRPr dirty="0"/>
          </a:p>
        </p:txBody>
      </p:sp>
      <p:sp>
        <p:nvSpPr>
          <p:cNvPr id="105" name="Google Shape;105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Built-in Functions</a:t>
            </a:r>
            <a:r>
              <a:rPr lang="en" dirty="0"/>
              <a:t>: Instructions that don’t have a corresponding Praat button like </a:t>
            </a:r>
            <a:r>
              <a:rPr lang="en" dirty="0" err="1"/>
              <a:t>selectObject</a:t>
            </a:r>
            <a:r>
              <a:rPr lang="en" dirty="0"/>
              <a:t>, </a:t>
            </a:r>
            <a:r>
              <a:rPr lang="en" dirty="0" err="1"/>
              <a:t>clearinfo</a:t>
            </a:r>
            <a:r>
              <a:rPr lang="en" dirty="0"/>
              <a:t>, </a:t>
            </a:r>
            <a:r>
              <a:rPr lang="en" dirty="0" err="1"/>
              <a:t>fileReadable</a:t>
            </a:r>
            <a:r>
              <a:rPr lang="en" dirty="0"/>
              <a:t>()…</a:t>
            </a:r>
          </a:p>
          <a:p>
            <a:pPr marL="285750" indent="-285750"/>
            <a:endParaRPr lang="en-CA" dirty="0"/>
          </a:p>
          <a:p>
            <a:pPr marL="285750" indent="-285750"/>
            <a:r>
              <a:rPr lang="en-CA" dirty="0"/>
              <a:t>Human action</a:t>
            </a:r>
          </a:p>
          <a:p>
            <a:pPr marL="285750" indent="-285750"/>
            <a:r>
              <a:rPr lang="en-CA" dirty="0"/>
              <a:t>Starts with lower case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3DFB59-3820-3248-85C5-270546E0A28D}"/>
              </a:ext>
            </a:extLst>
          </p:cNvPr>
          <p:cNvSpPr txBox="1"/>
          <p:nvPr/>
        </p:nvSpPr>
        <p:spPr>
          <a:xfrm>
            <a:off x="4754879" y="4312118"/>
            <a:ext cx="4167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Read more: </a:t>
            </a:r>
            <a:r>
              <a:rPr lang="en-US" dirty="0">
                <a:hlinkClick r:id="rId3"/>
              </a:rPr>
              <a:t>https://praatscripting.lingphon.net/commands.html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1031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Variables</a:t>
            </a:r>
            <a:endParaRPr dirty="0"/>
          </a:p>
        </p:txBody>
      </p:sp>
      <p:sp>
        <p:nvSpPr>
          <p:cNvPr id="117" name="Google Shape;117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In programming, a variable is a place in the computer’s memory where something is stored </a:t>
            </a:r>
            <a:r>
              <a:rPr lang="en" dirty="0">
                <a:sym typeface="Wingdings" pitchFamily="2" charset="2"/>
              </a:rPr>
              <a:t> </a:t>
            </a:r>
            <a:r>
              <a:rPr lang="en" b="1" dirty="0">
                <a:solidFill>
                  <a:srgbClr val="FF0000"/>
                </a:solidFill>
                <a:sym typeface="Wingdings" pitchFamily="2" charset="2"/>
              </a:rPr>
              <a:t>containers</a:t>
            </a:r>
            <a:endParaRPr b="1" dirty="0">
              <a:solidFill>
                <a:srgbClr val="FF0000"/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It has a name &amp; value</a:t>
            </a:r>
            <a:endParaRPr dirty="0"/>
          </a:p>
          <a:p>
            <a:pPr indent="-317500">
              <a:buSzPts val="1400"/>
              <a:buFont typeface="Arial" panose="020B0604020202020204" pitchFamily="34" charset="0"/>
              <a:buChar char="•"/>
            </a:pPr>
            <a:r>
              <a:rPr lang="en" dirty="0"/>
              <a:t>Value is assigned to the name like this:</a:t>
            </a:r>
            <a:endParaRPr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" i="1" dirty="0">
                <a:latin typeface="Courier" pitchFamily="2" charset="0"/>
              </a:rPr>
              <a:t>name = value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" i="1" dirty="0">
              <a:latin typeface="Courier" pitchFamily="2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CA" i="1" dirty="0">
              <a:latin typeface="Courier" pitchFamily="2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i="1" dirty="0">
                <a:latin typeface="Courier" pitchFamily="2" charset="0"/>
              </a:rPr>
              <a:t>veggies = broccoli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i="1" dirty="0">
                <a:latin typeface="Courier" pitchFamily="2" charset="0"/>
              </a:rPr>
              <a:t>proteins = chicken</a:t>
            </a:r>
            <a:endParaRPr i="1" dirty="0">
              <a:latin typeface="Courier" pitchFamily="2" charset="0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endParaRPr lang="en" dirty="0"/>
          </a:p>
        </p:txBody>
      </p:sp>
      <p:pic>
        <p:nvPicPr>
          <p:cNvPr id="2050" name="Picture 2" descr="ASAB 7Pcs Food Portions Storage Box Containers Lids Colour Coded Food Group  Labelled Bpa Free Plastic Perfect Way Lose Weight Healthy: Amazon.ca: Home  &amp; Kitchen">
            <a:extLst>
              <a:ext uri="{FF2B5EF4-FFF2-40B4-BE49-F238E27FC236}">
                <a16:creationId xmlns:a16="http://schemas.microsoft.com/office/drawing/2014/main" id="{AD999CD8-C6D5-7848-AC46-93EE456E3B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7" t="17965"/>
          <a:stretch/>
        </p:blipFill>
        <p:spPr bwMode="auto">
          <a:xfrm>
            <a:off x="5637620" y="2238509"/>
            <a:ext cx="2947329" cy="263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731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Variables</a:t>
            </a:r>
            <a:endParaRPr dirty="0"/>
          </a:p>
        </p:txBody>
      </p:sp>
      <p:sp>
        <p:nvSpPr>
          <p:cNvPr id="117" name="Google Shape;117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indent="-317500">
              <a:buSzPts val="1400"/>
              <a:buFont typeface="Arial" panose="020B0604020202020204" pitchFamily="34" charset="0"/>
              <a:buChar char="•"/>
            </a:pPr>
            <a:r>
              <a:rPr lang="en" dirty="0"/>
              <a:t>Value is assigned to the name like this:</a:t>
            </a:r>
            <a:endParaRPr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" i="1" dirty="0">
                <a:latin typeface="Courier" pitchFamily="2" charset="0"/>
              </a:rPr>
              <a:t>name = value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In Praat, </a:t>
            </a:r>
            <a:r>
              <a:rPr lang="en" dirty="0"/>
              <a:t>Names must start with lowercase and have only letters, digits, and underscores</a:t>
            </a:r>
          </a:p>
          <a:p>
            <a:pPr lvl="1">
              <a:buFont typeface="Arial" panose="020B0604020202020204" pitchFamily="34" charset="0"/>
              <a:buChar char="•"/>
            </a:pPr>
            <a:endParaRPr i="1" dirty="0">
              <a:latin typeface="Courier" pitchFamily="2" charset="0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endParaRPr lang="e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2BC7981-CC8D-F44E-B88D-B5C079F38D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8188289"/>
              </p:ext>
            </p:extLst>
          </p:nvPr>
        </p:nvGraphicFramePr>
        <p:xfrm>
          <a:off x="1396604" y="2242528"/>
          <a:ext cx="6096000" cy="1742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49973401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1299682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Valid variables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Invalid variables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087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ourier" pitchFamily="2" charset="0"/>
                        </a:rPr>
                        <a:t>num = 2</a:t>
                      </a:r>
                    </a:p>
                    <a:p>
                      <a:r>
                        <a:rPr lang="en-US" dirty="0" err="1">
                          <a:latin typeface="Courier" pitchFamily="2" charset="0"/>
                        </a:rPr>
                        <a:t>my_num</a:t>
                      </a:r>
                      <a:r>
                        <a:rPr lang="en-US" dirty="0">
                          <a:latin typeface="Courier" pitchFamily="2" charset="0"/>
                        </a:rPr>
                        <a:t> = 2</a:t>
                      </a:r>
                    </a:p>
                    <a:p>
                      <a:r>
                        <a:rPr lang="en-US" dirty="0" err="1">
                          <a:latin typeface="Courier" pitchFamily="2" charset="0"/>
                        </a:rPr>
                        <a:t>myNum</a:t>
                      </a:r>
                      <a:r>
                        <a:rPr lang="en-US" dirty="0">
                          <a:latin typeface="Courier" pitchFamily="2" charset="0"/>
                        </a:rPr>
                        <a:t> = 2</a:t>
                      </a:r>
                    </a:p>
                    <a:p>
                      <a:r>
                        <a:rPr lang="en-US" dirty="0">
                          <a:latin typeface="Courier" pitchFamily="2" charset="0"/>
                        </a:rPr>
                        <a:t>n = 2</a:t>
                      </a:r>
                    </a:p>
                    <a:p>
                      <a:endParaRPr lang="en-US" dirty="0">
                        <a:latin typeface="Courier" pitchFamily="2" charset="0"/>
                      </a:endParaRPr>
                    </a:p>
                    <a:p>
                      <a:r>
                        <a:rPr lang="en-US" i="1" dirty="0">
                          <a:solidFill>
                            <a:schemeClr val="bg2"/>
                          </a:solidFill>
                          <a:latin typeface="Courier" pitchFamily="2" charset="0"/>
                        </a:rPr>
                        <a:t>akjl_123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urier" pitchFamily="2" charset="0"/>
                        </a:rPr>
                        <a:t>Num = 2</a:t>
                      </a:r>
                    </a:p>
                    <a:p>
                      <a:r>
                        <a:rPr lang="en-US" dirty="0">
                          <a:latin typeface="Courier" pitchFamily="2" charset="0"/>
                        </a:rPr>
                        <a:t>my num = 2</a:t>
                      </a:r>
                    </a:p>
                    <a:p>
                      <a:r>
                        <a:rPr lang="en-US" dirty="0">
                          <a:latin typeface="Courier" pitchFamily="2" charset="0"/>
                        </a:rPr>
                        <a:t>my-num = 2</a:t>
                      </a:r>
                    </a:p>
                    <a:p>
                      <a:r>
                        <a:rPr lang="en-US" dirty="0">
                          <a:latin typeface="Courier" pitchFamily="2" charset="0"/>
                        </a:rPr>
                        <a:t>_n = 2</a:t>
                      </a:r>
                    </a:p>
                    <a:p>
                      <a:r>
                        <a:rPr lang="en-US" dirty="0">
                          <a:latin typeface="Courier" pitchFamily="2" charset="0"/>
                        </a:rPr>
                        <a:t>2 =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3431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2F691BB-F2A5-F447-BE38-3E00EA9ABA01}"/>
              </a:ext>
            </a:extLst>
          </p:cNvPr>
          <p:cNvSpPr txBox="1"/>
          <p:nvPr/>
        </p:nvSpPr>
        <p:spPr>
          <a:xfrm>
            <a:off x="2896108" y="2860675"/>
            <a:ext cx="1430015" cy="938719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/>
              <a:t>Variable names don’t HAVE to be informative, but your life will be easier if they are</a:t>
            </a:r>
          </a:p>
        </p:txBody>
      </p:sp>
    </p:spTree>
    <p:extLst>
      <p:ext uri="{BB962C8B-B14F-4D97-AF65-F5344CB8AC3E}">
        <p14:creationId xmlns:p14="http://schemas.microsoft.com/office/powerpoint/2010/main" val="419363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C450C-4F16-1745-A2B9-1DA67C0B5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6120F-28E9-C744-8311-8D7F569CA6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00D20D-300F-664D-A38E-648396A5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8354" y="1197025"/>
            <a:ext cx="3886200" cy="2794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24B9F8-ED59-454A-B446-993264EFE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1197025"/>
            <a:ext cx="38481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73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32805-4677-1E43-8D90-81272DD58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Variable types in Praat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912798-C110-9A48-A447-5BD42C9EE8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14300" indent="0">
              <a:buNone/>
            </a:pPr>
            <a:r>
              <a:rPr lang="en-US" dirty="0"/>
              <a:t>Common types: numeric (number) and string (text)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 err="1"/>
              <a:t>my_number</a:t>
            </a:r>
            <a:r>
              <a:rPr lang="en-US" dirty="0"/>
              <a:t> = 42</a:t>
            </a:r>
          </a:p>
          <a:p>
            <a:pPr marL="114300" indent="0">
              <a:buNone/>
            </a:pPr>
            <a:r>
              <a:rPr lang="en-US" dirty="0" err="1"/>
              <a:t>my_other_number</a:t>
            </a:r>
            <a:r>
              <a:rPr lang="en-US" dirty="0"/>
              <a:t> = 1.0001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 err="1"/>
              <a:t>my_text</a:t>
            </a:r>
            <a:r>
              <a:rPr lang="en-US" dirty="0">
                <a:highlight>
                  <a:srgbClr val="FFFF00"/>
                </a:highlight>
              </a:rPr>
              <a:t>$</a:t>
            </a:r>
            <a:r>
              <a:rPr lang="en-US" dirty="0"/>
              <a:t> = “3”</a:t>
            </a:r>
          </a:p>
          <a:p>
            <a:pPr marL="114300" indent="0">
              <a:buNone/>
            </a:pPr>
            <a:r>
              <a:rPr lang="en-US" dirty="0" err="1"/>
              <a:t>my_other_text</a:t>
            </a:r>
            <a:r>
              <a:rPr lang="en-US" dirty="0">
                <a:highlight>
                  <a:srgbClr val="FFFF00"/>
                </a:highlight>
              </a:rPr>
              <a:t>$</a:t>
            </a:r>
            <a:r>
              <a:rPr lang="en-US" dirty="0"/>
              <a:t> = “hello!”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1" dirty="0"/>
              <a:t>Learn more: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https://praatscripting.lingphon.net/variables-1.html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https://www.fon.hum.uva.nl/praat/manual/Scripting_5_1__Variables.html</a:t>
            </a:r>
            <a:r>
              <a:rPr lang="en-US" dirty="0"/>
              <a:t> </a:t>
            </a:r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6A82E32A-AA11-6E43-B1EA-09768BFF1B3E}"/>
              </a:ext>
            </a:extLst>
          </p:cNvPr>
          <p:cNvSpPr/>
          <p:nvPr/>
        </p:nvSpPr>
        <p:spPr>
          <a:xfrm>
            <a:off x="3516084" y="2535011"/>
            <a:ext cx="2111831" cy="1074964"/>
          </a:xfrm>
          <a:prstGeom prst="cloud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String variable names in Praat must end with “$”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89471841-9CD5-6947-8367-7C87E9952990}"/>
              </a:ext>
            </a:extLst>
          </p:cNvPr>
          <p:cNvSpPr/>
          <p:nvPr/>
        </p:nvSpPr>
        <p:spPr>
          <a:xfrm>
            <a:off x="6256422" y="2535011"/>
            <a:ext cx="2245322" cy="1074964"/>
          </a:xfrm>
          <a:prstGeom prst="cloud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String variable values must be in </a:t>
            </a:r>
          </a:p>
          <a:p>
            <a:pPr algn="ctr"/>
            <a:r>
              <a:rPr lang="en-US" sz="1200" b="1" dirty="0"/>
              <a:t>“  ”</a:t>
            </a:r>
          </a:p>
        </p:txBody>
      </p:sp>
    </p:spTree>
    <p:extLst>
      <p:ext uri="{BB962C8B-B14F-4D97-AF65-F5344CB8AC3E}">
        <p14:creationId xmlns:p14="http://schemas.microsoft.com/office/powerpoint/2010/main" val="31937640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Praat syntactic structure: Considerations</a:t>
            </a:r>
            <a:endParaRPr dirty="0"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One complete statement per line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When you run a script, lines are executed in order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If Praat runs into a line it can’t interpret, it will crash + output an error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Use Praat GUI to help you learn the syntax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Whitespace ignored, but helpful to you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BB6A98C-CEF9-9F4B-A593-3AA2D13FF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Goals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2EDF0B-FA19-9B48-87AE-C0E0CC17EE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b="1" dirty="0"/>
              <a:t>Overview of Praat scripting</a:t>
            </a:r>
          </a:p>
          <a:p>
            <a:r>
              <a:rPr lang="en-US" dirty="0"/>
              <a:t>Basic fundamentals</a:t>
            </a:r>
          </a:p>
          <a:p>
            <a:r>
              <a:rPr lang="en-US" dirty="0"/>
              <a:t>Create a script from your Praat history</a:t>
            </a:r>
          </a:p>
          <a:p>
            <a:r>
              <a:rPr lang="en-US" dirty="0"/>
              <a:t>For-Loops</a:t>
            </a:r>
          </a:p>
          <a:p>
            <a:r>
              <a:rPr lang="en-US" dirty="0"/>
              <a:t>Boilerplate code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C90362-048F-424A-A78D-3C494A04CCF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pPr marL="139700" indent="0">
              <a:buNone/>
            </a:pPr>
            <a:r>
              <a:rPr lang="en-US" b="1" dirty="0"/>
              <a:t>Modify a script!</a:t>
            </a:r>
          </a:p>
          <a:p>
            <a:pPr marL="139700" indent="0">
              <a:buNone/>
            </a:pPr>
            <a:r>
              <a:rPr lang="en-CA" b="1" dirty="0"/>
              <a:t>Goals: </a:t>
            </a:r>
          </a:p>
          <a:p>
            <a:pPr marL="482600" indent="-342900">
              <a:buFont typeface="+mj-lt"/>
              <a:buAutoNum type="arabicPeriod"/>
            </a:pPr>
            <a:r>
              <a:rPr lang="en-CA" dirty="0"/>
              <a:t>Get number of .wav files in a directory</a:t>
            </a:r>
          </a:p>
          <a:p>
            <a:pPr marL="482600" indent="-342900">
              <a:buFont typeface="+mj-lt"/>
              <a:buAutoNum type="arabicPeriod"/>
            </a:pPr>
            <a:r>
              <a:rPr lang="en-CA" dirty="0"/>
              <a:t>Print out individual file names</a:t>
            </a:r>
          </a:p>
          <a:p>
            <a:pPr marL="482600" indent="-342900">
              <a:buFont typeface="+mj-lt"/>
              <a:buAutoNum type="arabicPeriod"/>
            </a:pPr>
            <a:r>
              <a:rPr lang="en-CA" dirty="0"/>
              <a:t>Get duration of each .wav file</a:t>
            </a:r>
          </a:p>
          <a:p>
            <a:pPr marL="139700" indent="0">
              <a:buNone/>
            </a:pPr>
            <a:endParaRPr lang="en-CA" b="1" dirty="0"/>
          </a:p>
          <a:p>
            <a:pPr marL="139700" indent="0">
              <a:buNone/>
            </a:pPr>
            <a:r>
              <a:rPr lang="en-CA" b="1" dirty="0"/>
              <a:t>Bonus goals:</a:t>
            </a:r>
          </a:p>
          <a:p>
            <a:pPr marL="482600" indent="-342900">
              <a:buFont typeface="+mj-lt"/>
              <a:buAutoNum type="arabicPeriod"/>
            </a:pPr>
            <a:r>
              <a:rPr lang="en-CA" dirty="0"/>
              <a:t>Get total duration of </a:t>
            </a:r>
            <a:r>
              <a:rPr lang="en-CA" i="1" dirty="0"/>
              <a:t>all</a:t>
            </a:r>
            <a:r>
              <a:rPr lang="en-CA" dirty="0"/>
              <a:t> .wav files</a:t>
            </a:r>
          </a:p>
          <a:p>
            <a:pPr marL="482600" indent="-342900">
              <a:buFont typeface="+mj-lt"/>
              <a:buAutoNum type="arabicPeriod"/>
            </a:pPr>
            <a:r>
              <a:rPr lang="en-CA" dirty="0"/>
              <a:t>Copy all .wav files ending in "_3" to a new directory and append "_copy" to the file name</a:t>
            </a:r>
          </a:p>
          <a:p>
            <a:pPr marL="482600" indent="-342900">
              <a:buFont typeface="+mj-lt"/>
              <a:buAutoNum type="arabicPeriod"/>
            </a:pPr>
            <a:r>
              <a:rPr lang="en-CA" dirty="0"/>
              <a:t>Toggle option to "clean up" as you go</a:t>
            </a:r>
          </a:p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22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 Comments</a:t>
            </a:r>
            <a:endParaRPr dirty="0"/>
          </a:p>
        </p:txBody>
      </p:sp>
      <p:sp>
        <p:nvSpPr>
          <p:cNvPr id="129" name="Google Shape;129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Comments: 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notes to user that Praat will ignore (not try to run)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Statements you want Praat to ignore for now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Must start with “#” and appear on separate lines OR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Start with “;” and 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" dirty="0">
              <a:latin typeface="Courier" pitchFamily="2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Courier" pitchFamily="2" charset="0"/>
              </a:rPr>
              <a:t># This is a comment and won’t be run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Courier" pitchFamily="2" charset="0"/>
              </a:rPr>
              <a:t>; This is a comment and won’t be run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CA" dirty="0">
                <a:latin typeface="Courier" pitchFamily="2" charset="0"/>
              </a:rPr>
              <a:t>m</a:t>
            </a:r>
            <a:r>
              <a:rPr lang="en" dirty="0" err="1">
                <a:latin typeface="Courier" pitchFamily="2" charset="0"/>
              </a:rPr>
              <a:t>y_num</a:t>
            </a:r>
            <a:r>
              <a:rPr lang="en" dirty="0">
                <a:latin typeface="Courier" pitchFamily="2" charset="0"/>
              </a:rPr>
              <a:t> = 2; This is a comment and won’t be run</a:t>
            </a:r>
            <a:endParaRPr dirty="0">
              <a:latin typeface="Courier" pitchFamily="2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Understanding Praat errors</a:t>
            </a:r>
            <a:endParaRPr dirty="0"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of error + line number where the script crashed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Look at the line in your script: Search &gt;&gt; Go to line… (or cmd + L)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Common sources of error: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Incorrect capitalization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Incorrect use of quotes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Incorrect type of object selected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17C6E-30D0-F14F-99E9-EA2FE103C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Types of errors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01B1A-F691-1646-BED1-726FD5F64A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Syntactic errors</a:t>
            </a:r>
          </a:p>
          <a:p>
            <a:pPr lvl="1"/>
            <a:r>
              <a:rPr lang="en-US" dirty="0"/>
              <a:t>Typos, incorrect use of quotes, etc.</a:t>
            </a:r>
          </a:p>
          <a:p>
            <a:r>
              <a:rPr lang="en-US" dirty="0"/>
              <a:t>Runtime errors</a:t>
            </a:r>
          </a:p>
          <a:p>
            <a:pPr lvl="1"/>
            <a:r>
              <a:rPr lang="en-US" dirty="0"/>
              <a:t>Impossible for Praat to do as told: file doesn’t exist, command doesn’t exist for that object type, etc.</a:t>
            </a:r>
          </a:p>
          <a:p>
            <a:pPr lvl="2"/>
            <a:r>
              <a:rPr lang="en-US" dirty="0"/>
              <a:t>Object types: Sound, TextGrid, Strings, </a:t>
            </a:r>
            <a:r>
              <a:rPr lang="en-US" dirty="0" err="1"/>
              <a:t>etc</a:t>
            </a:r>
            <a:r>
              <a:rPr lang="en-US" dirty="0"/>
              <a:t> (</a:t>
            </a:r>
            <a:r>
              <a:rPr lang="en-US" dirty="0">
                <a:hlinkClick r:id="rId3"/>
              </a:rPr>
              <a:t>see more about Praat Object types</a:t>
            </a:r>
            <a:r>
              <a:rPr lang="en-US" dirty="0"/>
              <a:t>)</a:t>
            </a:r>
          </a:p>
          <a:p>
            <a:r>
              <a:rPr lang="en-US" dirty="0"/>
              <a:t>Semantic errors</a:t>
            </a:r>
          </a:p>
          <a:p>
            <a:pPr lvl="1"/>
            <a:r>
              <a:rPr lang="en-US" dirty="0"/>
              <a:t>Praat does what you tell it, but the output is not what you want</a:t>
            </a:r>
          </a:p>
          <a:p>
            <a:pPr lvl="1"/>
            <a:r>
              <a:rPr lang="en-US" dirty="0"/>
              <a:t>Sneaky! Doesn’t produce an error! Need to frequently test your code to avoid these!</a:t>
            </a:r>
          </a:p>
        </p:txBody>
      </p:sp>
    </p:spTree>
    <p:extLst>
      <p:ext uri="{BB962C8B-B14F-4D97-AF65-F5344CB8AC3E}">
        <p14:creationId xmlns:p14="http://schemas.microsoft.com/office/powerpoint/2010/main" val="22811870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printline</a:t>
            </a:r>
            <a:r>
              <a:rPr lang="en" dirty="0"/>
              <a:t> statements in Praat: Get Praat to tell you things</a:t>
            </a:r>
            <a:endParaRPr dirty="0"/>
          </a:p>
        </p:txBody>
      </p:sp>
      <p:sp>
        <p:nvSpPr>
          <p:cNvPr id="141" name="Google Shape;141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>
                <a:latin typeface="Courier" pitchFamily="2" charset="0"/>
              </a:rPr>
              <a:t>printline</a:t>
            </a:r>
            <a:r>
              <a:rPr lang="en" dirty="0"/>
              <a:t>: special type of function in Praat that prints whatever follows it to the Praat info window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0EDC89DB-4E41-6C4D-A78D-5F3F983A4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5834464"/>
              </p:ext>
            </p:extLst>
          </p:nvPr>
        </p:nvGraphicFramePr>
        <p:xfrm>
          <a:off x="723900" y="2444751"/>
          <a:ext cx="7696200" cy="177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1778668757"/>
                    </a:ext>
                  </a:extLst>
                </a:gridCol>
                <a:gridCol w="1632857">
                  <a:extLst>
                    <a:ext uri="{9D8B030D-6E8A-4147-A177-3AD203B41FA5}">
                      <a16:colId xmlns:a16="http://schemas.microsoft.com/office/drawing/2014/main" val="1243530660"/>
                    </a:ext>
                  </a:extLst>
                </a:gridCol>
                <a:gridCol w="3777343">
                  <a:extLst>
                    <a:ext uri="{9D8B030D-6E8A-4147-A177-3AD203B41FA5}">
                      <a16:colId xmlns:a16="http://schemas.microsoft.com/office/drawing/2014/main" val="2981436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 print…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309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Verbatim 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Just type it!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Courier" pitchFamily="2" charset="0"/>
                        </a:rPr>
                        <a:t>printline</a:t>
                      </a:r>
                      <a:r>
                        <a:rPr lang="en-US" dirty="0">
                          <a:latin typeface="Courier" pitchFamily="2" charset="0"/>
                        </a:rPr>
                        <a:t> hello world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9782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Variables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 single quotes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Courier" pitchFamily="2" charset="0"/>
                        </a:rPr>
                        <a:t>printline</a:t>
                      </a:r>
                      <a:r>
                        <a:rPr lang="en-US" dirty="0">
                          <a:latin typeface="Courier" pitchFamily="2" charset="0"/>
                        </a:rPr>
                        <a:t> ‘filename$’</a:t>
                      </a:r>
                    </a:p>
                    <a:p>
                      <a:r>
                        <a:rPr lang="en-US" dirty="0" err="1">
                          <a:latin typeface="Courier" pitchFamily="2" charset="0"/>
                        </a:rPr>
                        <a:t>printline</a:t>
                      </a:r>
                      <a:r>
                        <a:rPr lang="en-US" dirty="0">
                          <a:latin typeface="Courier" pitchFamily="2" charset="0"/>
                        </a:rPr>
                        <a:t> The value is ‘</a:t>
                      </a:r>
                      <a:r>
                        <a:rPr lang="en-US" dirty="0" err="1">
                          <a:latin typeface="Courier" pitchFamily="2" charset="0"/>
                        </a:rPr>
                        <a:t>my_num</a:t>
                      </a:r>
                      <a:r>
                        <a:rPr lang="en-US" dirty="0">
                          <a:latin typeface="Courier" pitchFamily="2" charset="0"/>
                        </a:rPr>
                        <a:t>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8040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Numeric variables with limited place </a:t>
                      </a:r>
                      <a:r>
                        <a:rPr lang="en-US" dirty="0" err="1"/>
                        <a:t>decimlas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 decimals with “:”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Courier" pitchFamily="2" charset="0"/>
                        </a:rPr>
                        <a:t>printline</a:t>
                      </a:r>
                      <a:r>
                        <a:rPr lang="en-US" dirty="0">
                          <a:latin typeface="Courier" pitchFamily="2" charset="0"/>
                        </a:rPr>
                        <a:t> The value is ‘my_num:4’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475304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39ED7FF2-D357-8C4C-AFDF-1A17C1EE65CE}"/>
              </a:ext>
            </a:extLst>
          </p:cNvPr>
          <p:cNvSpPr/>
          <p:nvPr/>
        </p:nvSpPr>
        <p:spPr>
          <a:xfrm>
            <a:off x="495300" y="4490726"/>
            <a:ext cx="795201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CA" sz="1050" dirty="0"/>
              <a:t>NOTE: </a:t>
            </a:r>
            <a:r>
              <a:rPr lang="en-CA" sz="1050" dirty="0" err="1">
                <a:latin typeface="Courier" pitchFamily="2" charset="0"/>
              </a:rPr>
              <a:t>writeInfoLine</a:t>
            </a:r>
            <a:r>
              <a:rPr lang="en-CA" sz="1050" dirty="0">
                <a:latin typeface="Courier" pitchFamily="2" charset="0"/>
              </a:rPr>
              <a:t>: “some text”</a:t>
            </a:r>
            <a:r>
              <a:rPr lang="en-CA" sz="1050" dirty="0"/>
              <a:t> and </a:t>
            </a:r>
            <a:r>
              <a:rPr lang="en-CA" sz="1050" dirty="0" err="1">
                <a:latin typeface="Courier" pitchFamily="2" charset="0"/>
              </a:rPr>
              <a:t>appendInfoLine</a:t>
            </a:r>
            <a:r>
              <a:rPr lang="en-CA" sz="1050" dirty="0">
                <a:latin typeface="Courier" pitchFamily="2" charset="0"/>
              </a:rPr>
              <a:t>: “more text”</a:t>
            </a:r>
            <a:r>
              <a:rPr lang="en-CA" sz="1050" dirty="0"/>
              <a:t> do similar things &amp; reflect more recent syntax:</a:t>
            </a:r>
          </a:p>
          <a:p>
            <a:pPr lvl="0" algn="ctr"/>
            <a:r>
              <a:rPr lang="en-CA" sz="1050" dirty="0">
                <a:hlinkClick r:id="rId3"/>
              </a:rPr>
              <a:t>https://www.fon.hum.uva.nl/praat/manual/Scripting_6_2__Writing_to_the_Info_window.html</a:t>
            </a:r>
            <a:r>
              <a:rPr lang="en-CA" sz="1050" dirty="0"/>
              <a:t>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3794B-5570-4F4D-A184-F199B51A4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Error example: Unknown variable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F91911-A0F5-0947-BDA2-C5545F052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092" y="1251387"/>
            <a:ext cx="2551815" cy="31598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DD1012-08DB-324A-8AC3-B9193C7A14AB}"/>
              </a:ext>
            </a:extLst>
          </p:cNvPr>
          <p:cNvSpPr txBox="1"/>
          <p:nvPr/>
        </p:nvSpPr>
        <p:spPr>
          <a:xfrm>
            <a:off x="311700" y="1406085"/>
            <a:ext cx="255181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Forgot to assign the variable “</a:t>
            </a:r>
            <a:r>
              <a:rPr lang="en-US" dirty="0" err="1"/>
              <a:t>new_directory</a:t>
            </a:r>
            <a:r>
              <a:rPr lang="en-US" dirty="0"/>
              <a:t>$” which Praat tried to use on line 99</a:t>
            </a:r>
          </a:p>
          <a:p>
            <a:endParaRPr lang="en-US" dirty="0"/>
          </a:p>
          <a:p>
            <a:r>
              <a:rPr lang="en-US" dirty="0"/>
              <a:t>OR</a:t>
            </a:r>
          </a:p>
          <a:p>
            <a:endParaRPr lang="en-US" dirty="0"/>
          </a:p>
          <a:p>
            <a:r>
              <a:rPr lang="en-US" dirty="0"/>
              <a:t>Assigned it but left off the “$”</a:t>
            </a:r>
          </a:p>
          <a:p>
            <a:endParaRPr lang="en-US" dirty="0"/>
          </a:p>
          <a:p>
            <a:r>
              <a:rPr lang="en-US" dirty="0"/>
              <a:t>OR</a:t>
            </a:r>
          </a:p>
          <a:p>
            <a:endParaRPr lang="en-US" dirty="0"/>
          </a:p>
          <a:p>
            <a:r>
              <a:rPr lang="en-US" dirty="0"/>
              <a:t>Assigned it but with a typo in the 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1A4C09-E741-E84B-9FB0-A7301B48E13F}"/>
              </a:ext>
            </a:extLst>
          </p:cNvPr>
          <p:cNvSpPr txBox="1"/>
          <p:nvPr/>
        </p:nvSpPr>
        <p:spPr>
          <a:xfrm>
            <a:off x="6280484" y="1273840"/>
            <a:ext cx="211755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to debug:</a:t>
            </a:r>
          </a:p>
          <a:p>
            <a:endParaRPr lang="en-US" dirty="0"/>
          </a:p>
          <a:p>
            <a:r>
              <a:rPr lang="en-US" dirty="0"/>
              <a:t>Go to line error in Script (99): Search &gt;&gt; Go to line</a:t>
            </a:r>
          </a:p>
          <a:p>
            <a:endParaRPr lang="en-US" dirty="0"/>
          </a:p>
          <a:p>
            <a:r>
              <a:rPr lang="en-US" dirty="0"/>
              <a:t>Look further up for where that variable was created</a:t>
            </a:r>
          </a:p>
          <a:p>
            <a:endParaRPr lang="en-US" dirty="0"/>
          </a:p>
          <a:p>
            <a:r>
              <a:rPr lang="en-US" dirty="0"/>
              <a:t>Use </a:t>
            </a:r>
            <a:r>
              <a:rPr lang="en-US" dirty="0" err="1"/>
              <a:t>printline</a:t>
            </a:r>
            <a:r>
              <a:rPr lang="en-US" dirty="0"/>
              <a:t> statements earlier if you’re unsure what it contains</a:t>
            </a:r>
          </a:p>
        </p:txBody>
      </p:sp>
    </p:spTree>
    <p:extLst>
      <p:ext uri="{BB962C8B-B14F-4D97-AF65-F5344CB8AC3E}">
        <p14:creationId xmlns:p14="http://schemas.microsoft.com/office/powerpoint/2010/main" val="25268900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Referring to variables</a:t>
            </a:r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520600" cy="36601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 referring to variables as arguments in Praat commands, no quotes</a:t>
            </a:r>
            <a:endParaRPr dirty="0"/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Courier" pitchFamily="2" charset="0"/>
              </a:rPr>
              <a:t>	Read from file: </a:t>
            </a:r>
            <a:r>
              <a:rPr lang="en" dirty="0" err="1">
                <a:latin typeface="Courier" pitchFamily="2" charset="0"/>
              </a:rPr>
              <a:t>current_file</a:t>
            </a:r>
            <a:r>
              <a:rPr lang="en" dirty="0">
                <a:latin typeface="Courier" pitchFamily="2" charset="0"/>
              </a:rPr>
              <a:t>$</a:t>
            </a:r>
            <a:endParaRPr dirty="0">
              <a:latin typeface="Courier" pitchFamily="2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When referring to variables in built-in Praat functions, single quotes needed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	</a:t>
            </a:r>
            <a:r>
              <a:rPr lang="en" dirty="0" err="1">
                <a:latin typeface="Courier" pitchFamily="2" charset="0"/>
              </a:rPr>
              <a:t>selectObject</a:t>
            </a:r>
            <a:r>
              <a:rPr lang="en" dirty="0">
                <a:latin typeface="Courier" pitchFamily="2" charset="0"/>
              </a:rPr>
              <a:t>: “Sound” + ‘filename$’</a:t>
            </a:r>
            <a:endParaRPr dirty="0">
              <a:latin typeface="Courier" pitchFamily="2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>
                <a:latin typeface="Courier" pitchFamily="2" charset="0"/>
              </a:rPr>
              <a:t>	</a:t>
            </a:r>
            <a:r>
              <a:rPr lang="en" dirty="0" err="1">
                <a:latin typeface="Courier" pitchFamily="2" charset="0"/>
              </a:rPr>
              <a:t>printline</a:t>
            </a:r>
            <a:r>
              <a:rPr lang="en" dirty="0">
                <a:latin typeface="Courier" pitchFamily="2" charset="0"/>
              </a:rPr>
              <a:t> ‘filename$’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Verbatim arguments in double quotes (usually)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BD4AE8-730B-824D-8C9F-3127558FB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931673"/>
            <a:ext cx="8520600" cy="841800"/>
          </a:xfrm>
        </p:spPr>
        <p:txBody>
          <a:bodyPr/>
          <a:lstStyle/>
          <a:p>
            <a:r>
              <a:rPr lang="en-US" dirty="0"/>
              <a:t>Hands-on</a:t>
            </a:r>
          </a:p>
        </p:txBody>
      </p:sp>
      <p:pic>
        <p:nvPicPr>
          <p:cNvPr id="4098" name="Picture 2" descr="computer cat - YouTube">
            <a:extLst>
              <a:ext uri="{FF2B5EF4-FFF2-40B4-BE49-F238E27FC236}">
                <a16:creationId xmlns:a16="http://schemas.microsoft.com/office/drawing/2014/main" id="{CCC9DF62-B941-5F43-8779-7DA7D9E42F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9" r="13421"/>
          <a:stretch/>
        </p:blipFill>
        <p:spPr bwMode="auto">
          <a:xfrm>
            <a:off x="2231858" y="222022"/>
            <a:ext cx="4680284" cy="3592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2972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Hands-on</a:t>
            </a:r>
            <a:endParaRPr dirty="0"/>
          </a:p>
        </p:txBody>
      </p:sp>
      <p:sp>
        <p:nvSpPr>
          <p:cNvPr id="153" name="Google Shape;153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Let’s try out some commands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Do some stuff in Praat by clicking menu items/buttons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Print our history to see how these actions should be coded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Turn them into a script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lang="en" dirty="0"/>
          </a:p>
        </p:txBody>
      </p:sp>
      <p:pic>
        <p:nvPicPr>
          <p:cNvPr id="6146" name="Picture 2" descr="Mini Spot Ferrari Land PortAventura World - Start Your Engines (enciendan  sus motores) - YouTube">
            <a:extLst>
              <a:ext uri="{FF2B5EF4-FFF2-40B4-BE49-F238E27FC236}">
                <a16:creationId xmlns:a16="http://schemas.microsoft.com/office/drawing/2014/main" id="{590CF7CD-5957-BF48-880B-82D1FE549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7658" y="3140244"/>
            <a:ext cx="3308684" cy="186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DB8E491-6217-9045-98DD-D98F06843C20}"/>
              </a:ext>
            </a:extLst>
          </p:cNvPr>
          <p:cNvSpPr/>
          <p:nvPr/>
        </p:nvSpPr>
        <p:spPr>
          <a:xfrm>
            <a:off x="3328566" y="2844500"/>
            <a:ext cx="21707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4300" lvl="0">
              <a:buSzPts val="1800"/>
            </a:pPr>
            <a:r>
              <a:rPr lang="en-CA" b="1" dirty="0"/>
              <a:t>Everybody: Open Praat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duration of .wav file</a:t>
            </a:r>
            <a:endParaRPr/>
          </a:p>
        </p:txBody>
      </p:sp>
      <p:sp>
        <p:nvSpPr>
          <p:cNvPr id="159" name="Google Shape;159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16380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CA" dirty="0"/>
              <a:t>Open one of the .wav files in data/ in Praat</a:t>
            </a:r>
          </a:p>
          <a:p>
            <a:pPr marL="285750" indent="-285750">
              <a:spcAft>
                <a:spcPts val="1200"/>
              </a:spcAft>
            </a:pPr>
            <a:r>
              <a:rPr lang="en-CA" dirty="0"/>
              <a:t>Get it’s duration using the Query menu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60" name="Google Shape;1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5507" y="1152475"/>
            <a:ext cx="4032885" cy="399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1055" y="2917175"/>
            <a:ext cx="2922025" cy="209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Print command history in new Praat scripting window</a:t>
            </a:r>
            <a:endParaRPr/>
          </a:p>
        </p:txBody>
      </p:sp>
      <p:sp>
        <p:nvSpPr>
          <p:cNvPr id="167" name="Google Shape;167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57275"/>
            <a:ext cx="3524575" cy="227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4150" y="1740100"/>
            <a:ext cx="3524575" cy="2581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2432325"/>
            <a:ext cx="3524574" cy="2533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0F7FF-C07F-6447-B329-CAE7E0A12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Preliminaries: Slack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2552A1-61B1-A44E-ABF2-351CB6B478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39700" indent="0">
              <a:buNone/>
            </a:pPr>
            <a:r>
              <a:rPr lang="en-US" sz="1600" b="1" dirty="0"/>
              <a:t>In the workshop:</a:t>
            </a:r>
          </a:p>
          <a:p>
            <a:r>
              <a:rPr lang="en-US" sz="1600" dirty="0"/>
              <a:t>Use Slack during the “hands-on” components to ask questions, post screenshots, etc.</a:t>
            </a:r>
          </a:p>
          <a:p>
            <a:endParaRPr lang="en-US" sz="1600" dirty="0"/>
          </a:p>
          <a:p>
            <a:endParaRPr lang="en-US" sz="1600" dirty="0"/>
          </a:p>
          <a:p>
            <a:pPr marL="139700" indent="0">
              <a:buNone/>
            </a:pPr>
            <a:r>
              <a:rPr lang="en-US" sz="1600" b="1" dirty="0"/>
              <a:t>Long-term goal:</a:t>
            </a:r>
          </a:p>
          <a:p>
            <a:r>
              <a:rPr lang="en-US" sz="1600" dirty="0"/>
              <a:t>Troubleshoot with other UB Praat users!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D91904-D6CD-8041-A402-B08B78CB114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832400" y="1239253"/>
            <a:ext cx="3999900" cy="3516685"/>
          </a:xfrm>
        </p:spPr>
        <p:txBody>
          <a:bodyPr>
            <a:noAutofit/>
          </a:bodyPr>
          <a:lstStyle/>
          <a:p>
            <a:r>
              <a:rPr lang="en-US" sz="1600" dirty="0"/>
              <a:t>”React” to things on Slack: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I will ask you to do this during the hands-on so I know when you’re ready to move 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805786-4128-6948-A310-7B399E166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310" y="1738780"/>
            <a:ext cx="4346990" cy="2252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0530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627D9-19E4-0B4D-8F56-F4D829722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Save as </a:t>
            </a:r>
            <a:r>
              <a:rPr lang="en-US" dirty="0" err="1"/>
              <a:t>test.praat</a:t>
            </a:r>
            <a:r>
              <a:rPr lang="en-US" dirty="0"/>
              <a:t> &amp; run!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6EA58-37AE-FB49-9819-C48D3882AA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will be testing out our code a LOT</a:t>
            </a:r>
          </a:p>
          <a:p>
            <a:r>
              <a:rPr lang="en-US" dirty="0"/>
              <a:t>Testing: </a:t>
            </a:r>
          </a:p>
          <a:p>
            <a:pPr lvl="1"/>
            <a:r>
              <a:rPr lang="en-US" dirty="0"/>
              <a:t>Running code</a:t>
            </a:r>
          </a:p>
          <a:p>
            <a:pPr lvl="1"/>
            <a:r>
              <a:rPr lang="en-US" dirty="0"/>
              <a:t>Breaking code (often intentionally)</a:t>
            </a:r>
          </a:p>
        </p:txBody>
      </p:sp>
    </p:spTree>
    <p:extLst>
      <p:ext uri="{BB962C8B-B14F-4D97-AF65-F5344CB8AC3E}">
        <p14:creationId xmlns:p14="http://schemas.microsoft.com/office/powerpoint/2010/main" val="24978419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 as test.praat and run the “script”</a:t>
            </a:r>
            <a:endParaRPr/>
          </a:p>
        </p:txBody>
      </p:sp>
      <p:sp>
        <p:nvSpPr>
          <p:cNvPr id="176" name="Google Shape;176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Now we’ll edit your script by doing the following…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Delete the “New Praat Script” command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Store the “total duration” to a variable named “</a:t>
            </a:r>
            <a:r>
              <a:rPr lang="en" dirty="0" err="1"/>
              <a:t>total_dur</a:t>
            </a:r>
            <a:r>
              <a:rPr lang="en" dirty="0"/>
              <a:t>”</a:t>
            </a:r>
            <a:endParaRPr dirty="0"/>
          </a:p>
          <a:p>
            <a:pPr marL="59690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 err="1">
                <a:highlight>
                  <a:srgbClr val="FFFF00"/>
                </a:highlight>
                <a:latin typeface="Courier" pitchFamily="2" charset="0"/>
              </a:rPr>
              <a:t>total_dur</a:t>
            </a:r>
            <a:r>
              <a:rPr lang="en" dirty="0">
                <a:highlight>
                  <a:srgbClr val="FFFF00"/>
                </a:highlight>
                <a:latin typeface="Courier" pitchFamily="2" charset="0"/>
              </a:rPr>
              <a:t> = Get total duration</a:t>
            </a:r>
            <a:endParaRPr dirty="0">
              <a:highlight>
                <a:srgbClr val="FFFF00"/>
              </a:highlight>
              <a:latin typeface="Courier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Add a line to print the value of “</a:t>
            </a:r>
            <a:r>
              <a:rPr lang="en" dirty="0" err="1"/>
              <a:t>total_dur</a:t>
            </a:r>
            <a:r>
              <a:rPr lang="en" dirty="0"/>
              <a:t>” to the Praat info window using </a:t>
            </a:r>
            <a:r>
              <a:rPr lang="en" dirty="0" err="1"/>
              <a:t>printline</a:t>
            </a:r>
            <a:endParaRPr dirty="0"/>
          </a:p>
          <a:p>
            <a:pPr marL="59690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 err="1">
                <a:highlight>
                  <a:srgbClr val="FFFF00"/>
                </a:highlight>
                <a:latin typeface="Courier" pitchFamily="2" charset="0"/>
              </a:rPr>
              <a:t>printline</a:t>
            </a:r>
            <a:r>
              <a:rPr lang="en" dirty="0">
                <a:highlight>
                  <a:srgbClr val="FFFF00"/>
                </a:highlight>
                <a:latin typeface="Courier" pitchFamily="2" charset="0"/>
              </a:rPr>
              <a:t> ‘</a:t>
            </a:r>
            <a:r>
              <a:rPr lang="en" dirty="0" err="1">
                <a:highlight>
                  <a:srgbClr val="FFFF00"/>
                </a:highlight>
                <a:latin typeface="Courier" pitchFamily="2" charset="0"/>
              </a:rPr>
              <a:t>total_dur</a:t>
            </a:r>
            <a:r>
              <a:rPr lang="en" dirty="0">
                <a:highlight>
                  <a:srgbClr val="FFFF00"/>
                </a:highlight>
                <a:latin typeface="Courier" pitchFamily="2" charset="0"/>
              </a:rPr>
              <a:t>’</a:t>
            </a:r>
            <a:endParaRPr dirty="0">
              <a:highlight>
                <a:srgbClr val="FFFF00"/>
              </a:highlight>
              <a:latin typeface="Courier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Modify the </a:t>
            </a:r>
            <a:r>
              <a:rPr lang="en" dirty="0" err="1"/>
              <a:t>printline</a:t>
            </a:r>
            <a:r>
              <a:rPr lang="en" dirty="0"/>
              <a:t> statement to be more informative and only print 4 digits</a:t>
            </a:r>
            <a:endParaRPr dirty="0"/>
          </a:p>
          <a:p>
            <a:pPr marL="59690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 err="1">
                <a:highlight>
                  <a:srgbClr val="FFFF00"/>
                </a:highlight>
                <a:latin typeface="Courier" pitchFamily="2" charset="0"/>
              </a:rPr>
              <a:t>printline</a:t>
            </a:r>
            <a:r>
              <a:rPr lang="en" dirty="0">
                <a:highlight>
                  <a:srgbClr val="FFFF00"/>
                </a:highlight>
                <a:latin typeface="Courier" pitchFamily="2" charset="0"/>
              </a:rPr>
              <a:t> The total duration is: ‘total_dur:4’</a:t>
            </a:r>
            <a:endParaRPr dirty="0">
              <a:highlight>
                <a:srgbClr val="FFFF00"/>
              </a:highlight>
              <a:latin typeface="Courier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Add a comment somewhere</a:t>
            </a:r>
            <a:endParaRPr dirty="0"/>
          </a:p>
          <a:p>
            <a:pPr marL="59690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highlight>
                  <a:srgbClr val="FFFF00"/>
                </a:highlight>
                <a:latin typeface="Courier" pitchFamily="2" charset="0"/>
              </a:rPr>
              <a:t># Like this.</a:t>
            </a:r>
            <a:endParaRPr dirty="0">
              <a:highlight>
                <a:srgbClr val="FFFF00"/>
              </a:highlight>
              <a:latin typeface="Courier" pitchFamily="2" charset="0"/>
            </a:endParaRP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B582B4EC-35AD-3A45-9365-70BF9F3DC632}"/>
              </a:ext>
            </a:extLst>
          </p:cNvPr>
          <p:cNvSpPr txBox="1">
            <a:spLocks/>
          </p:cNvSpPr>
          <p:nvPr/>
        </p:nvSpPr>
        <p:spPr>
          <a:xfrm>
            <a:off x="6538329" y="310475"/>
            <a:ext cx="184367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hlinkClick r:id="rId3"/>
              </a:rPr>
              <a:t>2 minutes</a:t>
            </a:r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E71BA-100F-704D-B10B-834258D1C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if we want to get the duration of all the .wav files in our folder?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571A5-9776-B14D-AE2D-133B1DAA2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63039"/>
            <a:ext cx="8520600" cy="3105835"/>
          </a:xfrm>
        </p:spPr>
        <p:txBody>
          <a:bodyPr/>
          <a:lstStyle/>
          <a:p>
            <a:r>
              <a:rPr lang="en-US" dirty="0"/>
              <a:t>This is where being able to write scripts shines</a:t>
            </a:r>
          </a:p>
          <a:p>
            <a:r>
              <a:rPr lang="en-US" dirty="0"/>
              <a:t>We can </a:t>
            </a:r>
            <a:r>
              <a:rPr lang="en-US" b="1" dirty="0"/>
              <a:t>iterate</a:t>
            </a:r>
            <a:r>
              <a:rPr lang="en-US" dirty="0"/>
              <a:t> our code with a </a:t>
            </a:r>
            <a:r>
              <a:rPr lang="en-US" b="1" dirty="0"/>
              <a:t>for-loop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For-loops</a:t>
            </a:r>
          </a:p>
          <a:p>
            <a:pPr lvl="1"/>
            <a:r>
              <a:rPr lang="en-US" dirty="0"/>
              <a:t>Special syntax</a:t>
            </a:r>
          </a:p>
          <a:p>
            <a:pPr lvl="1"/>
            <a:r>
              <a:rPr lang="en-US" dirty="0"/>
              <a:t>Allow us to tell Praat “repeat this code n times”</a:t>
            </a:r>
          </a:p>
          <a:p>
            <a:pPr lvl="1"/>
            <a:r>
              <a:rPr lang="en-US" dirty="0"/>
              <a:t>Other kinds of loops: while-loops, until-loops</a:t>
            </a:r>
          </a:p>
        </p:txBody>
      </p:sp>
      <p:sp>
        <p:nvSpPr>
          <p:cNvPr id="5" name="Google Shape;195;p35">
            <a:extLst>
              <a:ext uri="{FF2B5EF4-FFF2-40B4-BE49-F238E27FC236}">
                <a16:creationId xmlns:a16="http://schemas.microsoft.com/office/drawing/2014/main" id="{9A8D6271-BDA1-D443-82C2-1CB4A6AD3AE5}"/>
              </a:ext>
            </a:extLst>
          </p:cNvPr>
          <p:cNvSpPr txBox="1">
            <a:spLocks/>
          </p:cNvSpPr>
          <p:nvPr/>
        </p:nvSpPr>
        <p:spPr>
          <a:xfrm>
            <a:off x="2775767" y="3795759"/>
            <a:ext cx="2852057" cy="1181850"/>
          </a:xfrm>
          <a:prstGeom prst="rect">
            <a:avLst/>
          </a:prstGeom>
          <a:noFill/>
          <a:ln w="76200">
            <a:solidFill>
              <a:schemeClr val="bg2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en-CA" sz="1400" dirty="0">
                <a:solidFill>
                  <a:srgbClr val="FF0000"/>
                </a:solidFill>
              </a:rPr>
              <a:t>for</a:t>
            </a:r>
            <a:r>
              <a:rPr lang="en-CA" sz="1400" dirty="0"/>
              <a:t> </a:t>
            </a:r>
            <a:r>
              <a:rPr lang="en-CA" sz="1400" b="1" i="1" dirty="0">
                <a:solidFill>
                  <a:srgbClr val="00B050"/>
                </a:solidFill>
              </a:rPr>
              <a:t>counter</a:t>
            </a:r>
            <a:r>
              <a:rPr lang="en-CA" sz="1400" dirty="0"/>
              <a:t> </a:t>
            </a:r>
            <a:r>
              <a:rPr lang="en-CA" sz="1400" dirty="0">
                <a:solidFill>
                  <a:srgbClr val="FF0000"/>
                </a:solidFill>
              </a:rPr>
              <a:t>from</a:t>
            </a:r>
            <a:r>
              <a:rPr lang="en-CA" sz="1400" dirty="0"/>
              <a:t> </a:t>
            </a:r>
            <a:r>
              <a:rPr lang="en-CA" sz="1400" b="1" i="1" dirty="0">
                <a:solidFill>
                  <a:srgbClr val="00B0F0"/>
                </a:solidFill>
              </a:rPr>
              <a:t>min</a:t>
            </a:r>
            <a:r>
              <a:rPr lang="en-CA" sz="1400" dirty="0"/>
              <a:t> </a:t>
            </a:r>
            <a:r>
              <a:rPr lang="en-CA" sz="1400" dirty="0">
                <a:solidFill>
                  <a:srgbClr val="FF0000"/>
                </a:solidFill>
              </a:rPr>
              <a:t>to</a:t>
            </a:r>
            <a:r>
              <a:rPr lang="en-CA" sz="1400" dirty="0"/>
              <a:t> </a:t>
            </a:r>
            <a:r>
              <a:rPr lang="en-CA" sz="1400" b="1" i="1" dirty="0">
                <a:solidFill>
                  <a:srgbClr val="7030A0"/>
                </a:solidFill>
              </a:rPr>
              <a:t>max</a:t>
            </a:r>
          </a:p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en-CA" sz="1400" b="1" i="1" dirty="0"/>
              <a:t>    # code to repeat here</a:t>
            </a:r>
          </a:p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en-CA" sz="1400" dirty="0" err="1">
                <a:solidFill>
                  <a:srgbClr val="FF0000"/>
                </a:solidFill>
              </a:rPr>
              <a:t>endfor</a:t>
            </a:r>
            <a:endParaRPr lang="en-CA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6653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E08EB-E43C-2E44-92E3-D3C1F6465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Let’s level up our script to iterate over all the .wav files in our folder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3362C-C91A-E449-9096-593E92598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49667"/>
            <a:ext cx="8520600" cy="3019208"/>
          </a:xfrm>
        </p:spPr>
        <p:txBody>
          <a:bodyPr/>
          <a:lstStyle/>
          <a:p>
            <a:r>
              <a:rPr lang="en-US" dirty="0"/>
              <a:t>But first… boilerplate code</a:t>
            </a:r>
          </a:p>
        </p:txBody>
      </p:sp>
    </p:spTree>
    <p:extLst>
      <p:ext uri="{BB962C8B-B14F-4D97-AF65-F5344CB8AC3E}">
        <p14:creationId xmlns:p14="http://schemas.microsoft.com/office/powerpoint/2010/main" val="4669349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8E59DE-9464-6C4F-A37D-07C2D2C49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Boilerplate code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1F4BA1A-511A-4725-9E26-D52E7A8396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1700" y="2834124"/>
            <a:ext cx="8520600" cy="186300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i.e. your starting template</a:t>
            </a:r>
          </a:p>
          <a:p>
            <a:endParaRPr lang="en-US" dirty="0"/>
          </a:p>
          <a:p>
            <a:r>
              <a:rPr lang="en-US" dirty="0"/>
              <a:t>Code that can be used again and again and again without changing much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7031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up: Using a boiler plate structure</a:t>
            </a:r>
            <a:endParaRPr/>
          </a:p>
        </p:txBody>
      </p:sp>
      <p:sp>
        <p:nvSpPr>
          <p:cNvPr id="182" name="Google Shape;182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77903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 boilerplate_code1.praat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lang="en-CA" dirty="0"/>
          </a:p>
          <a:p>
            <a:pPr marL="0" lv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 dirty="0"/>
              <a:t>Goals</a:t>
            </a:r>
            <a:r>
              <a:rPr lang="en-US" dirty="0"/>
              <a:t>: </a:t>
            </a:r>
          </a:p>
          <a:p>
            <a:pPr marL="342900" lvl="0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dirty="0"/>
              <a:t>Add our code to the boiler plate code and get the duration of all .wav files in our folder</a:t>
            </a:r>
          </a:p>
          <a:p>
            <a:pPr marL="342900" lvl="0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dirty="0"/>
              <a:t>Print information to ourselves about the number of files</a:t>
            </a:r>
          </a:p>
        </p:txBody>
      </p:sp>
      <p:pic>
        <p:nvPicPr>
          <p:cNvPr id="4" name="Google Shape;189;p34">
            <a:extLst>
              <a:ext uri="{FF2B5EF4-FFF2-40B4-BE49-F238E27FC236}">
                <a16:creationId xmlns:a16="http://schemas.microsoft.com/office/drawing/2014/main" id="{BF298D7B-6ECC-9C47-B368-B6AC7086991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0114" y="1017725"/>
            <a:ext cx="4815471" cy="4065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Comments</a:t>
            </a:r>
            <a:endParaRPr dirty="0"/>
          </a:p>
        </p:txBody>
      </p:sp>
      <p:sp>
        <p:nvSpPr>
          <p:cNvPr id="195" name="Google Shape;195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17394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dirty="0"/>
              <a:t>Start with #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dirty="0"/>
              <a:t>Won’t get evaluated by Praat</a:t>
            </a:r>
          </a:p>
        </p:txBody>
      </p:sp>
      <p:pic>
        <p:nvPicPr>
          <p:cNvPr id="196" name="Google Shape;1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5642" y="0"/>
            <a:ext cx="665836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/>
          <p:nvPr/>
        </p:nvSpPr>
        <p:spPr>
          <a:xfrm>
            <a:off x="2575500" y="597360"/>
            <a:ext cx="6568500" cy="262612"/>
          </a:xfrm>
          <a:prstGeom prst="rect">
            <a:avLst/>
          </a:prstGeom>
          <a:solidFill>
            <a:schemeClr val="bg2">
              <a:alpha val="44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C0C0C0"/>
              </a:highlight>
            </a:endParaRPr>
          </a:p>
        </p:txBody>
      </p:sp>
      <p:sp>
        <p:nvSpPr>
          <p:cNvPr id="7" name="Google Shape;197;p35">
            <a:extLst>
              <a:ext uri="{FF2B5EF4-FFF2-40B4-BE49-F238E27FC236}">
                <a16:creationId xmlns:a16="http://schemas.microsoft.com/office/drawing/2014/main" id="{15A2DD13-BA4C-A940-8B26-0227BA7DB239}"/>
              </a:ext>
            </a:extLst>
          </p:cNvPr>
          <p:cNvSpPr/>
          <p:nvPr/>
        </p:nvSpPr>
        <p:spPr>
          <a:xfrm>
            <a:off x="2575500" y="1740361"/>
            <a:ext cx="6568500" cy="175526"/>
          </a:xfrm>
          <a:prstGeom prst="rect">
            <a:avLst/>
          </a:prstGeom>
          <a:solidFill>
            <a:schemeClr val="bg2">
              <a:alpha val="44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C0C0C0"/>
              </a:highlight>
            </a:endParaRPr>
          </a:p>
        </p:txBody>
      </p:sp>
      <p:sp>
        <p:nvSpPr>
          <p:cNvPr id="8" name="Google Shape;197;p35">
            <a:extLst>
              <a:ext uri="{FF2B5EF4-FFF2-40B4-BE49-F238E27FC236}">
                <a16:creationId xmlns:a16="http://schemas.microsoft.com/office/drawing/2014/main" id="{343FC732-9FD0-7445-BC63-09270B27D6BB}"/>
              </a:ext>
            </a:extLst>
          </p:cNvPr>
          <p:cNvSpPr/>
          <p:nvPr/>
        </p:nvSpPr>
        <p:spPr>
          <a:xfrm>
            <a:off x="2575498" y="1206958"/>
            <a:ext cx="6568500" cy="175526"/>
          </a:xfrm>
          <a:prstGeom prst="rect">
            <a:avLst/>
          </a:prstGeom>
          <a:solidFill>
            <a:schemeClr val="bg2">
              <a:alpha val="44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C0C0C0"/>
              </a:highlight>
            </a:endParaRPr>
          </a:p>
        </p:txBody>
      </p:sp>
      <p:sp>
        <p:nvSpPr>
          <p:cNvPr id="9" name="Google Shape;197;p35">
            <a:extLst>
              <a:ext uri="{FF2B5EF4-FFF2-40B4-BE49-F238E27FC236}">
                <a16:creationId xmlns:a16="http://schemas.microsoft.com/office/drawing/2014/main" id="{CB2C91D7-20FA-E940-A758-BA3139799A16}"/>
              </a:ext>
            </a:extLst>
          </p:cNvPr>
          <p:cNvSpPr/>
          <p:nvPr/>
        </p:nvSpPr>
        <p:spPr>
          <a:xfrm>
            <a:off x="2575500" y="2175110"/>
            <a:ext cx="6568500" cy="175526"/>
          </a:xfrm>
          <a:prstGeom prst="rect">
            <a:avLst/>
          </a:prstGeom>
          <a:solidFill>
            <a:schemeClr val="bg2">
              <a:alpha val="44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C0C0C0"/>
              </a:highlight>
            </a:endParaRPr>
          </a:p>
        </p:txBody>
      </p:sp>
      <p:sp>
        <p:nvSpPr>
          <p:cNvPr id="10" name="Google Shape;197;p35">
            <a:extLst>
              <a:ext uri="{FF2B5EF4-FFF2-40B4-BE49-F238E27FC236}">
                <a16:creationId xmlns:a16="http://schemas.microsoft.com/office/drawing/2014/main" id="{C4098F75-3651-DE4E-B15A-ED4B3FA73A8C}"/>
              </a:ext>
            </a:extLst>
          </p:cNvPr>
          <p:cNvSpPr/>
          <p:nvPr/>
        </p:nvSpPr>
        <p:spPr>
          <a:xfrm>
            <a:off x="2575500" y="2603390"/>
            <a:ext cx="6568500" cy="175526"/>
          </a:xfrm>
          <a:prstGeom prst="rect">
            <a:avLst/>
          </a:prstGeom>
          <a:solidFill>
            <a:schemeClr val="bg2">
              <a:alpha val="44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C0C0C0"/>
              </a:highlight>
            </a:endParaRPr>
          </a:p>
        </p:txBody>
      </p:sp>
      <p:sp>
        <p:nvSpPr>
          <p:cNvPr id="11" name="Google Shape;197;p35">
            <a:extLst>
              <a:ext uri="{FF2B5EF4-FFF2-40B4-BE49-F238E27FC236}">
                <a16:creationId xmlns:a16="http://schemas.microsoft.com/office/drawing/2014/main" id="{F1038C03-CA5D-4041-93E2-C4B192FE66B8}"/>
              </a:ext>
            </a:extLst>
          </p:cNvPr>
          <p:cNvSpPr/>
          <p:nvPr/>
        </p:nvSpPr>
        <p:spPr>
          <a:xfrm>
            <a:off x="2575500" y="3010416"/>
            <a:ext cx="6568500" cy="175526"/>
          </a:xfrm>
          <a:prstGeom prst="rect">
            <a:avLst/>
          </a:prstGeom>
          <a:solidFill>
            <a:schemeClr val="bg2">
              <a:alpha val="44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C0C0C0"/>
              </a:highlight>
            </a:endParaRPr>
          </a:p>
        </p:txBody>
      </p:sp>
      <p:sp>
        <p:nvSpPr>
          <p:cNvPr id="12" name="Google Shape;197;p35">
            <a:extLst>
              <a:ext uri="{FF2B5EF4-FFF2-40B4-BE49-F238E27FC236}">
                <a16:creationId xmlns:a16="http://schemas.microsoft.com/office/drawing/2014/main" id="{694711E0-8B54-3548-A8BB-57C8EAD54018}"/>
              </a:ext>
            </a:extLst>
          </p:cNvPr>
          <p:cNvSpPr/>
          <p:nvPr/>
        </p:nvSpPr>
        <p:spPr>
          <a:xfrm>
            <a:off x="2575500" y="3417442"/>
            <a:ext cx="6568500" cy="175526"/>
          </a:xfrm>
          <a:prstGeom prst="rect">
            <a:avLst/>
          </a:prstGeom>
          <a:solidFill>
            <a:schemeClr val="bg2">
              <a:alpha val="44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C0C0C0"/>
              </a:highlight>
            </a:endParaRPr>
          </a:p>
        </p:txBody>
      </p:sp>
      <p:sp>
        <p:nvSpPr>
          <p:cNvPr id="13" name="Google Shape;197;p35">
            <a:extLst>
              <a:ext uri="{FF2B5EF4-FFF2-40B4-BE49-F238E27FC236}">
                <a16:creationId xmlns:a16="http://schemas.microsoft.com/office/drawing/2014/main" id="{5A98CA46-47C8-F64F-933C-9C627DA5D5E3}"/>
              </a:ext>
            </a:extLst>
          </p:cNvPr>
          <p:cNvSpPr/>
          <p:nvPr/>
        </p:nvSpPr>
        <p:spPr>
          <a:xfrm>
            <a:off x="2530576" y="3937824"/>
            <a:ext cx="6568500" cy="572699"/>
          </a:xfrm>
          <a:prstGeom prst="rect">
            <a:avLst/>
          </a:prstGeom>
          <a:solidFill>
            <a:schemeClr val="bg2">
              <a:alpha val="44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Define path to files</a:t>
            </a:r>
            <a:endParaRPr dirty="0"/>
          </a:p>
        </p:txBody>
      </p:sp>
      <p:sp>
        <p:nvSpPr>
          <p:cNvPr id="195" name="Google Shape;195;p35"/>
          <p:cNvSpPr txBox="1">
            <a:spLocks noGrp="1"/>
          </p:cNvSpPr>
          <p:nvPr>
            <p:ph type="body" idx="1"/>
          </p:nvPr>
        </p:nvSpPr>
        <p:spPr>
          <a:xfrm>
            <a:off x="180475" y="1152474"/>
            <a:ext cx="3059526" cy="38165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dirty="0"/>
              <a:t>Define the directory path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dirty="0"/>
              <a:t>Paths can be:</a:t>
            </a:r>
          </a:p>
          <a:p>
            <a:pPr marL="285750" indent="-285750">
              <a:spcAft>
                <a:spcPts val="1200"/>
              </a:spcAft>
            </a:pPr>
            <a:r>
              <a:rPr lang="en-CA" b="1" u="sng" dirty="0"/>
              <a:t>Relative</a:t>
            </a:r>
            <a:r>
              <a:rPr lang="en-CA" dirty="0"/>
              <a:t> to where the script lives</a:t>
            </a:r>
          </a:p>
          <a:p>
            <a:pPr marL="285750" indent="-285750">
              <a:spcAft>
                <a:spcPts val="1200"/>
              </a:spcAft>
            </a:pPr>
            <a:r>
              <a:rPr lang="en-CA" b="1" u="sng" dirty="0"/>
              <a:t>Absolute</a:t>
            </a:r>
          </a:p>
          <a:p>
            <a:pPr marL="285750" indent="-285750">
              <a:spcAft>
                <a:spcPts val="1200"/>
              </a:spcAft>
            </a:pPr>
            <a:endParaRPr lang="en-CA" dirty="0"/>
          </a:p>
          <a:p>
            <a:pPr marL="0" indent="0">
              <a:spcAft>
                <a:spcPts val="1200"/>
              </a:spcAft>
              <a:buNone/>
            </a:pPr>
            <a:r>
              <a:rPr lang="en-CA" dirty="0"/>
              <a:t>Must be text</a:t>
            </a:r>
          </a:p>
          <a:p>
            <a:pPr marL="285750" indent="-285750">
              <a:spcAft>
                <a:spcPts val="1200"/>
              </a:spcAft>
            </a:pPr>
            <a:r>
              <a:rPr lang="en-CA" dirty="0"/>
              <a:t>Variable name ends in ”$”</a:t>
            </a:r>
          </a:p>
          <a:p>
            <a:pPr marL="285750" indent="-285750">
              <a:spcAft>
                <a:spcPts val="1200"/>
              </a:spcAft>
            </a:pPr>
            <a:r>
              <a:rPr lang="en-CA" dirty="0"/>
              <a:t>Value in “ “</a:t>
            </a:r>
          </a:p>
          <a:p>
            <a:pPr marL="285750" indent="-285750">
              <a:spcAft>
                <a:spcPts val="1200"/>
              </a:spcAft>
            </a:pPr>
            <a:r>
              <a:rPr lang="en-CA" dirty="0"/>
              <a:t>Paths must end with backslash /</a:t>
            </a:r>
          </a:p>
        </p:txBody>
      </p:sp>
      <p:pic>
        <p:nvPicPr>
          <p:cNvPr id="196" name="Google Shape;1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000" y="0"/>
            <a:ext cx="665836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/>
          <p:nvPr/>
        </p:nvSpPr>
        <p:spPr>
          <a:xfrm>
            <a:off x="3304846" y="827314"/>
            <a:ext cx="1713471" cy="325161"/>
          </a:xfrm>
          <a:prstGeom prst="rect">
            <a:avLst/>
          </a:prstGeom>
          <a:solidFill>
            <a:srgbClr val="FFFF0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1561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Get list of files</a:t>
            </a:r>
            <a:endParaRPr dirty="0"/>
          </a:p>
        </p:txBody>
      </p:sp>
      <p:sp>
        <p:nvSpPr>
          <p:cNvPr id="195" name="Google Shape;195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17394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dirty="0"/>
              <a:t>Create list of all .wav files in directory and count them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dirty="0"/>
              <a:t>“Strings as file list” is a special Praat Strings object used for this purpose</a:t>
            </a:r>
          </a:p>
        </p:txBody>
      </p:sp>
      <p:pic>
        <p:nvPicPr>
          <p:cNvPr id="196" name="Google Shape;1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000" y="0"/>
            <a:ext cx="665836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/>
          <p:nvPr/>
        </p:nvSpPr>
        <p:spPr>
          <a:xfrm>
            <a:off x="3315732" y="1300169"/>
            <a:ext cx="4521986" cy="408888"/>
          </a:xfrm>
          <a:prstGeom prst="rect">
            <a:avLst/>
          </a:prstGeom>
          <a:solidFill>
            <a:srgbClr val="FFFF0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83870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For-loop</a:t>
            </a:r>
            <a:endParaRPr dirty="0"/>
          </a:p>
        </p:txBody>
      </p:sp>
      <p:sp>
        <p:nvSpPr>
          <p:cNvPr id="195" name="Google Shape;195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17394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b="1" dirty="0"/>
              <a:t>Purpose</a:t>
            </a:r>
            <a:r>
              <a:rPr lang="en-CA" dirty="0"/>
              <a:t>: Iterate over all files on the list and do stuff to each one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dirty="0"/>
              <a:t>Special syntax</a:t>
            </a:r>
          </a:p>
        </p:txBody>
      </p:sp>
      <p:pic>
        <p:nvPicPr>
          <p:cNvPr id="196" name="Google Shape;1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000" y="0"/>
            <a:ext cx="665836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/>
          <p:nvPr/>
        </p:nvSpPr>
        <p:spPr>
          <a:xfrm>
            <a:off x="3334727" y="1713827"/>
            <a:ext cx="6462416" cy="3130316"/>
          </a:xfrm>
          <a:prstGeom prst="rect">
            <a:avLst/>
          </a:prstGeom>
          <a:solidFill>
            <a:srgbClr val="FFFF0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2533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438A-8377-8C43-A050-70775937F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6132643" cy="572700"/>
          </a:xfrm>
        </p:spPr>
        <p:txBody>
          <a:bodyPr>
            <a:normAutofit fontScale="90000"/>
          </a:bodyPr>
          <a:lstStyle/>
          <a:p>
            <a:r>
              <a:rPr lang="en-US" dirty="0"/>
              <a:t>This is a choose-your-own-adventure </a:t>
            </a:r>
            <a:br>
              <a:rPr lang="en-US" dirty="0"/>
            </a:br>
            <a:r>
              <a:rPr lang="en-US" dirty="0"/>
              <a:t>workshop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476D8-8F2C-7E46-9A00-EB7B9AC3A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62749"/>
            <a:ext cx="3999900" cy="3106125"/>
          </a:xfrm>
        </p:spPr>
        <p:txBody>
          <a:bodyPr/>
          <a:lstStyle/>
          <a:p>
            <a:r>
              <a:rPr lang="en-US" dirty="0"/>
              <a:t>Fundamentals together</a:t>
            </a:r>
          </a:p>
          <a:p>
            <a:r>
              <a:rPr lang="en-US" dirty="0"/>
              <a:t>Hands-on: choose the level of difficulty you want to try</a:t>
            </a:r>
          </a:p>
          <a:p>
            <a:endParaRPr lang="en-US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b="1" dirty="0"/>
              <a:t>Assumptions for today:</a:t>
            </a:r>
          </a:p>
          <a:p>
            <a:r>
              <a:rPr lang="en-US" dirty="0"/>
              <a:t>At least some familiarity with Praat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D7B51-2611-8C4D-8DA4-45402F7C814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30" name="Picture 6" descr="The Best Choose Your Own Adventure Books for Every Age">
            <a:extLst>
              <a:ext uri="{FF2B5EF4-FFF2-40B4-BE49-F238E27FC236}">
                <a16:creationId xmlns:a16="http://schemas.microsoft.com/office/drawing/2014/main" id="{3C45AD17-7A69-9E42-BBDC-8895310C5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7096" y="222512"/>
            <a:ext cx="3132317" cy="469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47750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CA" dirty="0"/>
              <a:t>For-loop structure:</a:t>
            </a:r>
            <a:endParaRPr dirty="0"/>
          </a:p>
        </p:txBody>
      </p:sp>
      <p:sp>
        <p:nvSpPr>
          <p:cNvPr id="195" name="Google Shape;195;p35"/>
          <p:cNvSpPr txBox="1">
            <a:spLocks noGrp="1"/>
          </p:cNvSpPr>
          <p:nvPr>
            <p:ph type="body" idx="1"/>
          </p:nvPr>
        </p:nvSpPr>
        <p:spPr>
          <a:xfrm>
            <a:off x="311700" y="1125922"/>
            <a:ext cx="2852057" cy="1181850"/>
          </a:xfrm>
          <a:prstGeom prst="rect">
            <a:avLst/>
          </a:prstGeom>
          <a:ln w="76200">
            <a:solidFill>
              <a:schemeClr val="bg2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 dirty="0">
                <a:solidFill>
                  <a:srgbClr val="FF0000"/>
                </a:solidFill>
              </a:rPr>
              <a:t>for</a:t>
            </a:r>
            <a:r>
              <a:rPr lang="en-CA" sz="1400" dirty="0"/>
              <a:t> </a:t>
            </a:r>
            <a:r>
              <a:rPr lang="en-CA" sz="1400" b="1" i="1" dirty="0">
                <a:solidFill>
                  <a:srgbClr val="00B050"/>
                </a:solidFill>
              </a:rPr>
              <a:t>counter</a:t>
            </a:r>
            <a:r>
              <a:rPr lang="en-CA" sz="1400" dirty="0"/>
              <a:t> </a:t>
            </a:r>
            <a:r>
              <a:rPr lang="en-CA" sz="1400" dirty="0">
                <a:solidFill>
                  <a:srgbClr val="FF0000"/>
                </a:solidFill>
              </a:rPr>
              <a:t>from</a:t>
            </a:r>
            <a:r>
              <a:rPr lang="en-CA" sz="1400" dirty="0"/>
              <a:t> </a:t>
            </a:r>
            <a:r>
              <a:rPr lang="en-CA" sz="1400" b="1" i="1" dirty="0">
                <a:solidFill>
                  <a:srgbClr val="00B0F0"/>
                </a:solidFill>
              </a:rPr>
              <a:t>min</a:t>
            </a:r>
            <a:r>
              <a:rPr lang="en-CA" sz="1400" dirty="0"/>
              <a:t> </a:t>
            </a:r>
            <a:r>
              <a:rPr lang="en-CA" sz="1400" dirty="0">
                <a:solidFill>
                  <a:srgbClr val="FF0000"/>
                </a:solidFill>
              </a:rPr>
              <a:t>to</a:t>
            </a:r>
            <a:r>
              <a:rPr lang="en-CA" sz="1400" dirty="0"/>
              <a:t> </a:t>
            </a:r>
            <a:r>
              <a:rPr lang="en-CA" sz="1400" b="1" i="1" dirty="0">
                <a:solidFill>
                  <a:srgbClr val="7030A0"/>
                </a:solidFill>
              </a:rPr>
              <a:t>max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 b="1" i="1" dirty="0"/>
              <a:t>	…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 dirty="0" err="1">
                <a:solidFill>
                  <a:srgbClr val="FF0000"/>
                </a:solidFill>
              </a:rPr>
              <a:t>endfor</a:t>
            </a:r>
            <a:endParaRPr lang="en-CA" sz="1400" dirty="0">
              <a:solidFill>
                <a:srgbClr val="FF0000"/>
              </a:solidFill>
            </a:endParaRPr>
          </a:p>
        </p:txBody>
      </p:sp>
      <p:pic>
        <p:nvPicPr>
          <p:cNvPr id="196" name="Google Shape;1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000" y="-1"/>
            <a:ext cx="665836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/>
          <p:nvPr/>
        </p:nvSpPr>
        <p:spPr>
          <a:xfrm>
            <a:off x="3327682" y="1894115"/>
            <a:ext cx="2075971" cy="239486"/>
          </a:xfrm>
          <a:prstGeom prst="rect">
            <a:avLst/>
          </a:prstGeom>
          <a:solidFill>
            <a:srgbClr val="FFFF0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97;p35">
            <a:extLst>
              <a:ext uri="{FF2B5EF4-FFF2-40B4-BE49-F238E27FC236}">
                <a16:creationId xmlns:a16="http://schemas.microsoft.com/office/drawing/2014/main" id="{7FE71AA2-E9F2-F347-B4B6-64BB1B170B57}"/>
              </a:ext>
            </a:extLst>
          </p:cNvPr>
          <p:cNvSpPr/>
          <p:nvPr/>
        </p:nvSpPr>
        <p:spPr>
          <a:xfrm>
            <a:off x="3327681" y="4578732"/>
            <a:ext cx="2075971" cy="239486"/>
          </a:xfrm>
          <a:prstGeom prst="rect">
            <a:avLst/>
          </a:prstGeom>
          <a:solidFill>
            <a:srgbClr val="FFFF0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B40C92-AECE-6844-94B0-8BD193FF052B}"/>
              </a:ext>
            </a:extLst>
          </p:cNvPr>
          <p:cNvSpPr/>
          <p:nvPr/>
        </p:nvSpPr>
        <p:spPr>
          <a:xfrm>
            <a:off x="311700" y="2594047"/>
            <a:ext cx="2852057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200"/>
              </a:spcAft>
            </a:pPr>
            <a:r>
              <a:rPr lang="en-CA" b="1" dirty="0">
                <a:solidFill>
                  <a:srgbClr val="00B050"/>
                </a:solidFill>
              </a:rPr>
              <a:t>n</a:t>
            </a:r>
            <a:r>
              <a:rPr lang="en-CA" dirty="0">
                <a:solidFill>
                  <a:schemeClr val="tx1"/>
                </a:solidFill>
              </a:rPr>
              <a:t> = arbitrary variable name for counter. +1 each time through the loop</a:t>
            </a:r>
          </a:p>
          <a:p>
            <a:pPr lvl="0">
              <a:spcAft>
                <a:spcPts val="1200"/>
              </a:spcAft>
            </a:pPr>
            <a:r>
              <a:rPr lang="en-CA" b="1" dirty="0">
                <a:solidFill>
                  <a:srgbClr val="00B0F0"/>
                </a:solidFill>
              </a:rPr>
              <a:t>1</a:t>
            </a:r>
            <a:r>
              <a:rPr lang="en-CA" dirty="0">
                <a:solidFill>
                  <a:schemeClr val="tx1"/>
                </a:solidFill>
              </a:rPr>
              <a:t> = starting point</a:t>
            </a:r>
          </a:p>
          <a:p>
            <a:pPr lvl="0">
              <a:spcAft>
                <a:spcPts val="1200"/>
              </a:spcAft>
            </a:pPr>
            <a:r>
              <a:rPr lang="en-CA" b="1" dirty="0" err="1">
                <a:solidFill>
                  <a:srgbClr val="7030A0"/>
                </a:solidFill>
              </a:rPr>
              <a:t>num_files</a:t>
            </a:r>
            <a:r>
              <a:rPr lang="en-CA" dirty="0">
                <a:solidFill>
                  <a:schemeClr val="tx1"/>
                </a:solidFill>
              </a:rPr>
              <a:t>: number of .wav files in our directory</a:t>
            </a:r>
          </a:p>
          <a:p>
            <a:pPr lvl="0">
              <a:spcAft>
                <a:spcPts val="1200"/>
              </a:spcAft>
            </a:pPr>
            <a:r>
              <a:rPr lang="en-CA" sz="1200" dirty="0">
                <a:solidFill>
                  <a:schemeClr val="tx1"/>
                </a:solidFill>
              </a:rPr>
              <a:t>All code within for-loop should be indented: easier to read/debug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0906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CA" dirty="0" err="1"/>
              <a:t>selectObject</a:t>
            </a:r>
            <a:r>
              <a:rPr lang="en-CA" dirty="0"/>
              <a:t>:</a:t>
            </a:r>
            <a:endParaRPr dirty="0"/>
          </a:p>
        </p:txBody>
      </p:sp>
      <p:sp>
        <p:nvSpPr>
          <p:cNvPr id="195" name="Google Shape;195;p35"/>
          <p:cNvSpPr txBox="1">
            <a:spLocks noGrp="1"/>
          </p:cNvSpPr>
          <p:nvPr>
            <p:ph type="body" idx="1"/>
          </p:nvPr>
        </p:nvSpPr>
        <p:spPr>
          <a:xfrm>
            <a:off x="311699" y="1125921"/>
            <a:ext cx="2801615" cy="3909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 dirty="0">
                <a:solidFill>
                  <a:schemeClr val="tx1"/>
                </a:solidFill>
              </a:rPr>
              <a:t>Equivalent to you clicking on the object in the Praat Object window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 dirty="0">
                <a:solidFill>
                  <a:schemeClr val="tx1"/>
                </a:solidFill>
              </a:rPr>
              <a:t>Built in Praat function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 dirty="0">
                <a:solidFill>
                  <a:schemeClr val="tx1"/>
                </a:solidFill>
              </a:rPr>
              <a:t>Argument: object type &amp; name as appears in Object window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CA" sz="14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 b="1" dirty="0">
                <a:solidFill>
                  <a:schemeClr val="tx1"/>
                </a:solidFill>
              </a:rPr>
              <a:t>Important</a:t>
            </a:r>
            <a:r>
              <a:rPr lang="en-CA" sz="1400" dirty="0">
                <a:solidFill>
                  <a:schemeClr val="tx1"/>
                </a:solidFill>
              </a:rPr>
              <a:t>: You must have the correct object selected in order to issue the right commands!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CA" sz="1000" dirty="0">
                <a:solidFill>
                  <a:schemeClr val="tx1"/>
                </a:solidFill>
              </a:rPr>
              <a:t>Otherwise: error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CA" sz="1000" dirty="0">
                <a:solidFill>
                  <a:schemeClr val="tx1"/>
                </a:solidFill>
              </a:rPr>
              <a:t>Test: try commenting out and see what happens</a:t>
            </a:r>
          </a:p>
        </p:txBody>
      </p:sp>
      <p:pic>
        <p:nvPicPr>
          <p:cNvPr id="196" name="Google Shape;1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000" y="-1"/>
            <a:ext cx="665836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/>
          <p:nvPr/>
        </p:nvSpPr>
        <p:spPr>
          <a:xfrm>
            <a:off x="3567168" y="2332263"/>
            <a:ext cx="2517946" cy="138794"/>
          </a:xfrm>
          <a:prstGeom prst="rect">
            <a:avLst/>
          </a:prstGeom>
          <a:solidFill>
            <a:srgbClr val="FFFF0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05F0C7-A5A8-3342-B762-C59F82F2C735}"/>
              </a:ext>
            </a:extLst>
          </p:cNvPr>
          <p:cNvSpPr txBox="1"/>
          <p:nvPr/>
        </p:nvSpPr>
        <p:spPr>
          <a:xfrm>
            <a:off x="6569184" y="4089602"/>
            <a:ext cx="2911643" cy="738664"/>
          </a:xfrm>
          <a:prstGeom prst="rect">
            <a:avLst/>
          </a:prstGeom>
          <a:solidFill>
            <a:schemeClr val="bg1">
              <a:lumMod val="85000"/>
            </a:schemeClr>
          </a:solidFill>
          <a:ln w="762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selectObject</a:t>
            </a:r>
            <a:r>
              <a:rPr lang="en-US" dirty="0"/>
              <a:t>: “Strings </a:t>
            </a:r>
            <a:r>
              <a:rPr lang="en-US" dirty="0" err="1"/>
              <a:t>my_list</a:t>
            </a:r>
            <a:r>
              <a:rPr lang="en-US" dirty="0"/>
              <a:t>” </a:t>
            </a:r>
          </a:p>
          <a:p>
            <a:pPr algn="ctr"/>
            <a:r>
              <a:rPr lang="en-US" dirty="0"/>
              <a:t>= </a:t>
            </a:r>
          </a:p>
          <a:p>
            <a:pPr algn="ctr"/>
            <a:r>
              <a:rPr lang="en-US" dirty="0"/>
              <a:t>select Strings </a:t>
            </a:r>
            <a:r>
              <a:rPr lang="en-US" dirty="0" err="1"/>
              <a:t>my_list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6548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CA" dirty="0"/>
              <a:t>Get string:</a:t>
            </a:r>
            <a:endParaRPr dirty="0"/>
          </a:p>
        </p:txBody>
      </p:sp>
      <p:sp>
        <p:nvSpPr>
          <p:cNvPr id="195" name="Google Shape;195;p35"/>
          <p:cNvSpPr txBox="1">
            <a:spLocks noGrp="1"/>
          </p:cNvSpPr>
          <p:nvPr>
            <p:ph type="body" idx="1"/>
          </p:nvPr>
        </p:nvSpPr>
        <p:spPr>
          <a:xfrm>
            <a:off x="311699" y="1125921"/>
            <a:ext cx="2860330" cy="3909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 dirty="0">
                <a:solidFill>
                  <a:schemeClr val="tx1"/>
                </a:solidFill>
              </a:rPr>
              <a:t>Get the nth row of the list of filenames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 dirty="0">
                <a:solidFill>
                  <a:schemeClr val="tx1"/>
                </a:solidFill>
              </a:rPr>
              <a:t>Praat command (button) available in Object window when a Strings object is selected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 dirty="0">
                <a:solidFill>
                  <a:schemeClr val="tx1"/>
                </a:solidFill>
              </a:rPr>
              <a:t>Save it to a variable. Notice…</a:t>
            </a:r>
          </a:p>
          <a:p>
            <a:pPr marL="285750" indent="-285750">
              <a:spcAft>
                <a:spcPts val="1200"/>
              </a:spcAft>
            </a:pPr>
            <a:r>
              <a:rPr lang="en-CA" sz="1400" dirty="0">
                <a:solidFill>
                  <a:schemeClr val="tx1"/>
                </a:solidFill>
              </a:rPr>
              <a:t>Because it’s text, it is a string (text) variable, so variable name must end in “$”</a:t>
            </a:r>
          </a:p>
          <a:p>
            <a:pPr marL="285750" indent="-285750">
              <a:spcAft>
                <a:spcPts val="1200"/>
              </a:spcAft>
            </a:pPr>
            <a:r>
              <a:rPr lang="en-CA" sz="1400" dirty="0">
                <a:solidFill>
                  <a:schemeClr val="tx1"/>
                </a:solidFill>
              </a:rPr>
              <a:t>Argument of “Get string:” the position you want to look at in the list (numeric)</a:t>
            </a:r>
          </a:p>
          <a:p>
            <a:pPr marL="742950" lvl="1" indent="-285750">
              <a:spcAft>
                <a:spcPts val="1200"/>
              </a:spcAft>
            </a:pPr>
            <a:r>
              <a:rPr lang="en-CA" sz="1000" dirty="0">
                <a:solidFill>
                  <a:schemeClr val="tx1"/>
                </a:solidFill>
              </a:rPr>
              <a:t>“n” is our counter variable</a:t>
            </a:r>
          </a:p>
        </p:txBody>
      </p:sp>
      <p:pic>
        <p:nvPicPr>
          <p:cNvPr id="196" name="Google Shape;1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000" y="-1"/>
            <a:ext cx="665836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/>
          <p:nvPr/>
        </p:nvSpPr>
        <p:spPr>
          <a:xfrm>
            <a:off x="3534511" y="2767691"/>
            <a:ext cx="2517946" cy="138794"/>
          </a:xfrm>
          <a:prstGeom prst="rect">
            <a:avLst/>
          </a:prstGeom>
          <a:solidFill>
            <a:srgbClr val="FFFF0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F2C607-501F-3045-94C1-5CA0AC765C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0452" y="530676"/>
            <a:ext cx="2853548" cy="1125921"/>
          </a:xfrm>
          <a:prstGeom prst="rect">
            <a:avLst/>
          </a:prstGeom>
          <a:ln w="7620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7312855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CA" dirty="0"/>
              <a:t>Read from file:</a:t>
            </a:r>
            <a:endParaRPr dirty="0"/>
          </a:p>
        </p:txBody>
      </p:sp>
      <p:sp>
        <p:nvSpPr>
          <p:cNvPr id="195" name="Google Shape;195;p35"/>
          <p:cNvSpPr txBox="1">
            <a:spLocks noGrp="1"/>
          </p:cNvSpPr>
          <p:nvPr>
            <p:ph type="body" idx="1"/>
          </p:nvPr>
        </p:nvSpPr>
        <p:spPr>
          <a:xfrm>
            <a:off x="311699" y="1125921"/>
            <a:ext cx="3309898" cy="3909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en-CA" sz="1400" dirty="0"/>
              <a:t>Open the file in Praat</a:t>
            </a:r>
            <a:endParaRPr lang="en-CA" sz="14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 dirty="0">
                <a:solidFill>
                  <a:schemeClr val="tx1"/>
                </a:solidFill>
              </a:rPr>
              <a:t>Argument: path to file</a:t>
            </a:r>
          </a:p>
          <a:p>
            <a:pPr marL="285750" indent="-285750">
              <a:spcAft>
                <a:spcPts val="1200"/>
              </a:spcAft>
            </a:pPr>
            <a:r>
              <a:rPr lang="en-CA" sz="1400" dirty="0">
                <a:solidFill>
                  <a:schemeClr val="tx1"/>
                </a:solidFill>
              </a:rPr>
              <a:t>This is the value stored in our variable “directory$”!</a:t>
            </a:r>
            <a:endParaRPr lang="en-CA" sz="1000" dirty="0">
              <a:solidFill>
                <a:schemeClr val="tx1"/>
              </a:solidFill>
            </a:endParaRPr>
          </a:p>
        </p:txBody>
      </p:sp>
      <p:pic>
        <p:nvPicPr>
          <p:cNvPr id="196" name="Google Shape;1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000" y="-1"/>
            <a:ext cx="665836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/>
          <p:nvPr/>
        </p:nvSpPr>
        <p:spPr>
          <a:xfrm>
            <a:off x="3534510" y="3192234"/>
            <a:ext cx="3225517" cy="171452"/>
          </a:xfrm>
          <a:prstGeom prst="rect">
            <a:avLst/>
          </a:prstGeom>
          <a:solidFill>
            <a:srgbClr val="FFFF0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DFA2AA-5F68-4D4C-9A29-D1180E0CE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1457" y="916652"/>
            <a:ext cx="4742543" cy="990979"/>
          </a:xfrm>
          <a:prstGeom prst="rect">
            <a:avLst/>
          </a:prstGeom>
          <a:ln w="7620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35617235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CA" dirty="0"/>
              <a:t>Get name of Object</a:t>
            </a:r>
            <a:endParaRPr dirty="0"/>
          </a:p>
        </p:txBody>
      </p:sp>
      <p:sp>
        <p:nvSpPr>
          <p:cNvPr id="195" name="Google Shape;195;p35"/>
          <p:cNvSpPr txBox="1">
            <a:spLocks noGrp="1"/>
          </p:cNvSpPr>
          <p:nvPr>
            <p:ph type="body" idx="1"/>
          </p:nvPr>
        </p:nvSpPr>
        <p:spPr>
          <a:xfrm>
            <a:off x="311699" y="1125921"/>
            <a:ext cx="2801615" cy="3909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en-CA" sz="1400" dirty="0">
                <a:solidFill>
                  <a:schemeClr val="tx1"/>
                </a:solidFill>
              </a:rPr>
              <a:t>Once the file is read into Praat it will have an object </a:t>
            </a:r>
            <a:r>
              <a:rPr lang="en-CA" sz="1400" i="1" dirty="0">
                <a:solidFill>
                  <a:schemeClr val="tx1"/>
                </a:solidFill>
              </a:rPr>
              <a:t>type</a:t>
            </a:r>
            <a:r>
              <a:rPr lang="en-CA" sz="1400" dirty="0">
                <a:solidFill>
                  <a:schemeClr val="tx1"/>
                </a:solidFill>
              </a:rPr>
              <a:t> and a </a:t>
            </a:r>
            <a:r>
              <a:rPr lang="en-CA" sz="1400" i="1" dirty="0">
                <a:solidFill>
                  <a:schemeClr val="tx1"/>
                </a:solidFill>
              </a:rPr>
              <a:t>name</a:t>
            </a:r>
          </a:p>
          <a:p>
            <a:pPr marL="285750" indent="-285750">
              <a:spcAft>
                <a:spcPts val="1200"/>
              </a:spcAft>
            </a:pPr>
            <a:r>
              <a:rPr lang="en-CA" sz="1400" dirty="0">
                <a:solidFill>
                  <a:schemeClr val="tx1"/>
                </a:solidFill>
              </a:rPr>
              <a:t>Name is the same as the original filename, minus the extension</a:t>
            </a:r>
          </a:p>
        </p:txBody>
      </p:sp>
      <p:pic>
        <p:nvPicPr>
          <p:cNvPr id="196" name="Google Shape;1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000" y="-1"/>
            <a:ext cx="665836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/>
          <p:nvPr/>
        </p:nvSpPr>
        <p:spPr>
          <a:xfrm>
            <a:off x="3534510" y="3595006"/>
            <a:ext cx="3225517" cy="171452"/>
          </a:xfrm>
          <a:prstGeom prst="rect">
            <a:avLst/>
          </a:prstGeom>
          <a:solidFill>
            <a:srgbClr val="FFFF0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91259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BD4AE8-730B-824D-8C9F-3127558FB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931673"/>
            <a:ext cx="8520600" cy="841800"/>
          </a:xfrm>
        </p:spPr>
        <p:txBody>
          <a:bodyPr/>
          <a:lstStyle/>
          <a:p>
            <a:r>
              <a:rPr lang="en-US" dirty="0"/>
              <a:t>Hands-on</a:t>
            </a:r>
          </a:p>
        </p:txBody>
      </p:sp>
      <p:pic>
        <p:nvPicPr>
          <p:cNvPr id="4098" name="Picture 2" descr="computer cat - YouTube">
            <a:extLst>
              <a:ext uri="{FF2B5EF4-FFF2-40B4-BE49-F238E27FC236}">
                <a16:creationId xmlns:a16="http://schemas.microsoft.com/office/drawing/2014/main" id="{CCC9DF62-B941-5F43-8779-7DA7D9E42F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9" r="13421"/>
          <a:stretch/>
        </p:blipFill>
        <p:spPr bwMode="auto">
          <a:xfrm>
            <a:off x="2231858" y="222022"/>
            <a:ext cx="4680284" cy="3592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15038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FC40750-637F-3847-A728-13F972ED2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Goals:</a:t>
            </a:r>
            <a:br>
              <a:rPr lang="en-CA" sz="2000" i="1" dirty="0"/>
            </a:br>
            <a:endParaRPr lang="en-US" i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B781A1-B28D-294C-812F-28E90D559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11165"/>
            <a:ext cx="3999900" cy="3057709"/>
          </a:xfrm>
        </p:spPr>
        <p:txBody>
          <a:bodyPr/>
          <a:lstStyle/>
          <a:p>
            <a:pPr marL="114300" indent="0">
              <a:buNone/>
            </a:pPr>
            <a:r>
              <a:rPr lang="en-CA" b="1" dirty="0"/>
              <a:t>Level 1</a:t>
            </a:r>
          </a:p>
          <a:p>
            <a:pPr marL="114300" indent="0">
              <a:buNone/>
            </a:pPr>
            <a:endParaRPr lang="en-CA" b="1" dirty="0"/>
          </a:p>
          <a:p>
            <a:pPr marL="114300" indent="0">
              <a:buNone/>
            </a:pPr>
            <a:r>
              <a:rPr lang="en-CA" i="1" dirty="0"/>
              <a:t>Modify boilerplate_code1.praat to print the following information to the screen:</a:t>
            </a:r>
          </a:p>
          <a:p>
            <a:pPr marL="114300" indent="0">
              <a:buNone/>
            </a:pPr>
            <a:endParaRPr lang="en-CA" dirty="0"/>
          </a:p>
          <a:p>
            <a:pPr>
              <a:buFont typeface="+mj-lt"/>
              <a:buAutoNum type="arabicPeriod"/>
            </a:pPr>
            <a:r>
              <a:rPr lang="en-CA" dirty="0"/>
              <a:t>Get number of .wav files in a directory </a:t>
            </a:r>
          </a:p>
          <a:p>
            <a:pPr>
              <a:buFont typeface="+mj-lt"/>
              <a:buAutoNum type="arabicPeriod"/>
            </a:pPr>
            <a:r>
              <a:rPr lang="en-CA" dirty="0"/>
              <a:t>Print out individual file names</a:t>
            </a:r>
          </a:p>
          <a:p>
            <a:pPr>
              <a:buFont typeface="+mj-lt"/>
              <a:buAutoNum type="arabicPeriod"/>
            </a:pPr>
            <a:r>
              <a:rPr lang="en-CA" dirty="0"/>
              <a:t>Get duration of each .wav file</a:t>
            </a:r>
          </a:p>
          <a:p>
            <a:pPr>
              <a:buFont typeface="+mj-lt"/>
              <a:buAutoNum type="arabicPeriod"/>
            </a:pPr>
            <a:endParaRPr lang="en-CA" dirty="0"/>
          </a:p>
          <a:p>
            <a:pPr marL="139700" indent="0">
              <a:buNone/>
            </a:pPr>
            <a:r>
              <a:rPr lang="en-CA" dirty="0"/>
              <a:t>Cheat sheets/Answers:</a:t>
            </a:r>
          </a:p>
          <a:p>
            <a:r>
              <a:rPr lang="en-CA" dirty="0"/>
              <a:t>cheat_sheet_level1.praat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C4C5E6-9790-3B41-915D-8749A1E13CD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832400" y="1511165"/>
            <a:ext cx="3999900" cy="3057710"/>
          </a:xfrm>
        </p:spPr>
        <p:txBody>
          <a:bodyPr>
            <a:normAutofit fontScale="92500" lnSpcReduction="10000"/>
          </a:bodyPr>
          <a:lstStyle/>
          <a:p>
            <a:pPr marL="139700" indent="0">
              <a:buNone/>
            </a:pPr>
            <a:r>
              <a:rPr lang="en-US" i="1" dirty="0"/>
              <a:t>Level up: Modify code to:</a:t>
            </a:r>
          </a:p>
          <a:p>
            <a:pPr marL="139700" indent="0">
              <a:buNone/>
            </a:pPr>
            <a:endParaRPr lang="en-US" b="1" dirty="0"/>
          </a:p>
          <a:p>
            <a:pPr marL="139700" indent="0">
              <a:buNone/>
            </a:pPr>
            <a:r>
              <a:rPr lang="en-US" b="1" dirty="0"/>
              <a:t>Level 2: </a:t>
            </a:r>
            <a:r>
              <a:rPr lang="en-CA" dirty="0"/>
              <a:t>Get total duration of all .wav files</a:t>
            </a:r>
          </a:p>
          <a:p>
            <a:pPr marL="139700" indent="0">
              <a:buNone/>
            </a:pPr>
            <a:r>
              <a:rPr lang="en-CA" b="1" dirty="0"/>
              <a:t>Level 3: </a:t>
            </a:r>
            <a:r>
              <a:rPr lang="en-CA" dirty="0"/>
              <a:t>Copy all .wav files ending in "_3" to a new directory and append "_copy" to the file name</a:t>
            </a:r>
          </a:p>
          <a:p>
            <a:pPr marL="139700" indent="0">
              <a:buNone/>
            </a:pPr>
            <a:r>
              <a:rPr lang="en-CA" b="1" dirty="0"/>
              <a:t>Level 4: </a:t>
            </a:r>
            <a:r>
              <a:rPr lang="en-CA" dirty="0"/>
              <a:t>Toggle option to "clean up" as you go</a:t>
            </a:r>
          </a:p>
          <a:p>
            <a:pPr marL="139700" indent="0">
              <a:buNone/>
            </a:pPr>
            <a:r>
              <a:rPr lang="en-CA" b="1" dirty="0"/>
              <a:t>Level 5: </a:t>
            </a:r>
            <a:r>
              <a:rPr lang="en-CA" dirty="0"/>
              <a:t>Add a form for user input</a:t>
            </a:r>
          </a:p>
          <a:p>
            <a:pPr marL="139700" indent="0">
              <a:buNone/>
            </a:pPr>
            <a:endParaRPr lang="en-CA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Cheat sheets:</a:t>
            </a:r>
          </a:p>
          <a:p>
            <a:r>
              <a:rPr lang="en-US" dirty="0"/>
              <a:t>boilerplate_code2.praat</a:t>
            </a:r>
          </a:p>
          <a:p>
            <a:r>
              <a:rPr lang="en-US" dirty="0"/>
              <a:t>cheat_sheet_workshop1.praat</a:t>
            </a:r>
          </a:p>
        </p:txBody>
      </p:sp>
    </p:spTree>
    <p:extLst>
      <p:ext uri="{BB962C8B-B14F-4D97-AF65-F5344CB8AC3E}">
        <p14:creationId xmlns:p14="http://schemas.microsoft.com/office/powerpoint/2010/main" val="11812299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53ED-4ECD-F546-8855-7F6FAEF46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boilerplate_code1.praat &amp; your Praat history, get the duration of each .wav file in the directory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3611D-3BC5-F24E-8804-219C02070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7799"/>
            <a:ext cx="4081763" cy="3121075"/>
          </a:xfrm>
        </p:spPr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n-US" dirty="0"/>
              <a:t>Save script as something new (e.g., </a:t>
            </a:r>
            <a:r>
              <a:rPr lang="en-US" dirty="0" err="1"/>
              <a:t>test.praat</a:t>
            </a:r>
            <a:r>
              <a:rPr lang="en-US" dirty="0"/>
              <a:t>) before editing.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Save it in the same location as the “data” folder!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Hint: Get the total duration of the Sound object that’s named ‘name$’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Use </a:t>
            </a:r>
            <a:r>
              <a:rPr lang="en-US" dirty="0" err="1"/>
              <a:t>printline</a:t>
            </a:r>
            <a:r>
              <a:rPr lang="en-US" dirty="0"/>
              <a:t> to print it to the screen</a:t>
            </a:r>
          </a:p>
        </p:txBody>
      </p:sp>
      <p:pic>
        <p:nvPicPr>
          <p:cNvPr id="4" name="Google Shape;196;p35">
            <a:extLst>
              <a:ext uri="{FF2B5EF4-FFF2-40B4-BE49-F238E27FC236}">
                <a16:creationId xmlns:a16="http://schemas.microsoft.com/office/drawing/2014/main" id="{8560CFC4-F4CB-C641-8D9A-9171AFD9F62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59199" y="1447799"/>
            <a:ext cx="4390886" cy="349975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97;p35">
            <a:extLst>
              <a:ext uri="{FF2B5EF4-FFF2-40B4-BE49-F238E27FC236}">
                <a16:creationId xmlns:a16="http://schemas.microsoft.com/office/drawing/2014/main" id="{E88A761A-89DD-9849-A06B-2FCE455F34AB}"/>
              </a:ext>
            </a:extLst>
          </p:cNvPr>
          <p:cNvSpPr/>
          <p:nvPr/>
        </p:nvSpPr>
        <p:spPr>
          <a:xfrm>
            <a:off x="4578520" y="4074338"/>
            <a:ext cx="4086508" cy="494535"/>
          </a:xfrm>
          <a:prstGeom prst="rect">
            <a:avLst/>
          </a:prstGeom>
          <a:solidFill>
            <a:srgbClr val="FFFF0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33781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97691-F9A6-794D-BBEA-97B393428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Debugging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41311B-924C-7F4F-9554-96C579532F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few different ways to do it</a:t>
            </a:r>
          </a:p>
          <a:p>
            <a:pPr lvl="1"/>
            <a:r>
              <a:rPr lang="en-US" dirty="0"/>
              <a:t>Force crash</a:t>
            </a:r>
          </a:p>
          <a:p>
            <a:pPr lvl="1"/>
            <a:r>
              <a:rPr lang="en-US" dirty="0"/>
              <a:t>Pause windows</a:t>
            </a:r>
          </a:p>
          <a:p>
            <a:pPr lvl="1"/>
            <a:r>
              <a:rPr lang="en-US" dirty="0"/>
              <a:t>Run selection</a:t>
            </a:r>
          </a:p>
          <a:p>
            <a:pPr lvl="1"/>
            <a:endParaRPr lang="en-US" dirty="0"/>
          </a:p>
          <a:p>
            <a:r>
              <a:rPr lang="en-US" dirty="0"/>
              <a:t>My personal favorites: </a:t>
            </a:r>
          </a:p>
          <a:p>
            <a:pPr lvl="1"/>
            <a:r>
              <a:rPr lang="en-US" dirty="0"/>
              <a:t>Include </a:t>
            </a:r>
            <a:r>
              <a:rPr lang="en-US" dirty="0" err="1"/>
              <a:t>printline</a:t>
            </a:r>
            <a:r>
              <a:rPr lang="en-US" dirty="0"/>
              <a:t> statement with variables to inspect &amp; then </a:t>
            </a:r>
            <a:r>
              <a:rPr lang="en-US" b="1" dirty="0"/>
              <a:t>force script to crash</a:t>
            </a:r>
          </a:p>
          <a:p>
            <a:pPr lvl="1"/>
            <a:endParaRPr lang="en-US" dirty="0"/>
          </a:p>
          <a:p>
            <a:r>
              <a:rPr lang="en-US" dirty="0"/>
              <a:t>Other tips:</a:t>
            </a:r>
          </a:p>
          <a:p>
            <a:pPr lvl="1"/>
            <a:r>
              <a:rPr lang="en-US" dirty="0"/>
              <a:t>Go to the line number in the script (Search &gt;&gt; Go to line…” or </a:t>
            </a:r>
            <a:r>
              <a:rPr lang="en-US" dirty="0" err="1"/>
              <a:t>Cmd</a:t>
            </a:r>
            <a:r>
              <a:rPr lang="en-US" dirty="0"/>
              <a:t> + L on Mac)</a:t>
            </a:r>
          </a:p>
          <a:p>
            <a:pPr lvl="1"/>
            <a:r>
              <a:rPr lang="en-US" dirty="0"/>
              <a:t>Google the literal error</a:t>
            </a:r>
          </a:p>
        </p:txBody>
      </p:sp>
    </p:spTree>
    <p:extLst>
      <p:ext uri="{BB962C8B-B14F-4D97-AF65-F5344CB8AC3E}">
        <p14:creationId xmlns:p14="http://schemas.microsoft.com/office/powerpoint/2010/main" val="17999341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A2123-0D6D-5143-A6BB-3E1EB8440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Test: Force Praat to crash in order to inspect your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C599B4-0CB7-CD49-8436-8531B3037D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Useful </a:t>
            </a:r>
            <a:r>
              <a:rPr lang="en-US" dirty="0" err="1"/>
              <a:t>printline</a:t>
            </a:r>
            <a:r>
              <a:rPr lang="en-US" dirty="0"/>
              <a:t> statement of variables I want to inspect followed ”x” </a:t>
            </a:r>
          </a:p>
          <a:p>
            <a:pPr lvl="1"/>
            <a:r>
              <a:rPr lang="en-US" dirty="0"/>
              <a:t>Praat will get to the “x” and crash</a:t>
            </a:r>
          </a:p>
          <a:p>
            <a:pPr lvl="1"/>
            <a:r>
              <a:rPr lang="en-US" dirty="0"/>
              <a:t>At this point I can see what’s in the Object window, what the most recent variable is… etc.</a:t>
            </a:r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04D4EA-9BE2-BD4D-B055-2CD33D556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171" y="2113497"/>
            <a:ext cx="6891082" cy="2904817"/>
          </a:xfrm>
          <a:prstGeom prst="rect">
            <a:avLst/>
          </a:prstGeom>
        </p:spPr>
      </p:pic>
      <p:sp>
        <p:nvSpPr>
          <p:cNvPr id="5" name="Google Shape;197;p35">
            <a:extLst>
              <a:ext uri="{FF2B5EF4-FFF2-40B4-BE49-F238E27FC236}">
                <a16:creationId xmlns:a16="http://schemas.microsoft.com/office/drawing/2014/main" id="{DB16B397-D6F7-1941-9B19-F1EF0F1CAC66}"/>
              </a:ext>
            </a:extLst>
          </p:cNvPr>
          <p:cNvSpPr/>
          <p:nvPr/>
        </p:nvSpPr>
        <p:spPr>
          <a:xfrm>
            <a:off x="2673520" y="4778829"/>
            <a:ext cx="2420994" cy="284581"/>
          </a:xfrm>
          <a:prstGeom prst="rect">
            <a:avLst/>
          </a:prstGeom>
          <a:solidFill>
            <a:srgbClr val="FFFF0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97;p35">
            <a:extLst>
              <a:ext uri="{FF2B5EF4-FFF2-40B4-BE49-F238E27FC236}">
                <a16:creationId xmlns:a16="http://schemas.microsoft.com/office/drawing/2014/main" id="{C1F1CF85-0F9C-024C-A35F-A8015F040670}"/>
              </a:ext>
            </a:extLst>
          </p:cNvPr>
          <p:cNvSpPr/>
          <p:nvPr/>
        </p:nvSpPr>
        <p:spPr>
          <a:xfrm>
            <a:off x="5231663" y="4450686"/>
            <a:ext cx="2246823" cy="284581"/>
          </a:xfrm>
          <a:prstGeom prst="rect">
            <a:avLst/>
          </a:prstGeom>
          <a:solidFill>
            <a:srgbClr val="92D050">
              <a:alpha val="44000"/>
            </a:srgb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90C58C9B-8C7A-B242-AC31-0A8E7D67A404}"/>
              </a:ext>
            </a:extLst>
          </p:cNvPr>
          <p:cNvSpPr/>
          <p:nvPr/>
        </p:nvSpPr>
        <p:spPr>
          <a:xfrm>
            <a:off x="7641570" y="2576861"/>
            <a:ext cx="1376413" cy="56762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What kind of error is this?</a:t>
            </a:r>
          </a:p>
        </p:txBody>
      </p:sp>
    </p:spTree>
    <p:extLst>
      <p:ext uri="{BB962C8B-B14F-4D97-AF65-F5344CB8AC3E}">
        <p14:creationId xmlns:p14="http://schemas.microsoft.com/office/powerpoint/2010/main" val="3274900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3161982-3D77-2C45-BEAC-4DA43E5E9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Overview of Praat scripting.</a:t>
            </a:r>
            <a:br>
              <a:rPr lang="en-US" dirty="0"/>
            </a:br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4960907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FC40750-637F-3847-A728-13F972ED2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Goals:</a:t>
            </a:r>
            <a:br>
              <a:rPr lang="en-CA" sz="2000" i="1" dirty="0"/>
            </a:br>
            <a:endParaRPr lang="en-US" i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B781A1-B28D-294C-812F-28E90D559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11165"/>
            <a:ext cx="3999900" cy="3057709"/>
          </a:xfrm>
        </p:spPr>
        <p:txBody>
          <a:bodyPr/>
          <a:lstStyle/>
          <a:p>
            <a:pPr marL="114300" indent="0">
              <a:buNone/>
            </a:pPr>
            <a:r>
              <a:rPr lang="en-CA" b="1" dirty="0"/>
              <a:t>Level 1</a:t>
            </a:r>
          </a:p>
          <a:p>
            <a:pPr marL="114300" indent="0">
              <a:buNone/>
            </a:pPr>
            <a:endParaRPr lang="en-CA" b="1" dirty="0"/>
          </a:p>
          <a:p>
            <a:pPr marL="114300" indent="0">
              <a:buNone/>
            </a:pPr>
            <a:r>
              <a:rPr lang="en-CA" i="1" dirty="0"/>
              <a:t>Modify boilerplate_code1.praat to print the following information to the screen:</a:t>
            </a:r>
          </a:p>
          <a:p>
            <a:pPr marL="114300" indent="0">
              <a:buNone/>
            </a:pPr>
            <a:endParaRPr lang="en-CA" dirty="0"/>
          </a:p>
          <a:p>
            <a:pPr>
              <a:buFont typeface="+mj-lt"/>
              <a:buAutoNum type="arabicPeriod"/>
            </a:pPr>
            <a:r>
              <a:rPr lang="en-CA" dirty="0"/>
              <a:t>Get number of .wav files in a directory </a:t>
            </a:r>
          </a:p>
          <a:p>
            <a:pPr>
              <a:buFont typeface="+mj-lt"/>
              <a:buAutoNum type="arabicPeriod"/>
            </a:pPr>
            <a:r>
              <a:rPr lang="en-CA" dirty="0"/>
              <a:t>Print out individual file names</a:t>
            </a:r>
          </a:p>
          <a:p>
            <a:pPr>
              <a:buFont typeface="+mj-lt"/>
              <a:buAutoNum type="arabicPeriod"/>
            </a:pPr>
            <a:r>
              <a:rPr lang="en-CA" dirty="0"/>
              <a:t>Get duration of each .wav file</a:t>
            </a:r>
          </a:p>
          <a:p>
            <a:pPr>
              <a:buFont typeface="+mj-lt"/>
              <a:buAutoNum type="arabicPeriod"/>
            </a:pPr>
            <a:endParaRPr lang="en-CA" dirty="0"/>
          </a:p>
          <a:p>
            <a:pPr marL="139700" indent="0">
              <a:buNone/>
            </a:pPr>
            <a:r>
              <a:rPr lang="en-CA" dirty="0"/>
              <a:t>Cheat sheets/Answers:</a:t>
            </a:r>
          </a:p>
          <a:p>
            <a:r>
              <a:rPr lang="en-CA" dirty="0">
                <a:solidFill>
                  <a:srgbClr val="FF0000"/>
                </a:solidFill>
              </a:rPr>
              <a:t>cheat_sheet_level1.praat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C4C5E6-9790-3B41-915D-8749A1E13CD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832400" y="1511165"/>
            <a:ext cx="3999900" cy="3057710"/>
          </a:xfrm>
        </p:spPr>
        <p:txBody>
          <a:bodyPr>
            <a:normAutofit fontScale="92500" lnSpcReduction="10000"/>
          </a:bodyPr>
          <a:lstStyle/>
          <a:p>
            <a:pPr marL="139700" indent="0">
              <a:buNone/>
            </a:pPr>
            <a:r>
              <a:rPr lang="en-US" b="1" i="1" dirty="0"/>
              <a:t>Level up: Modify code to:</a:t>
            </a:r>
          </a:p>
          <a:p>
            <a:pPr marL="139700" indent="0">
              <a:buNone/>
            </a:pPr>
            <a:endParaRPr lang="en-US" b="1" dirty="0"/>
          </a:p>
          <a:p>
            <a:pPr marL="139700" indent="0">
              <a:buNone/>
            </a:pPr>
            <a:r>
              <a:rPr lang="en-US" b="1" dirty="0"/>
              <a:t>Level 2: </a:t>
            </a:r>
            <a:r>
              <a:rPr lang="en-CA" dirty="0"/>
              <a:t>Get total duration of all .wav files</a:t>
            </a:r>
          </a:p>
          <a:p>
            <a:pPr marL="139700" indent="0">
              <a:buNone/>
            </a:pPr>
            <a:r>
              <a:rPr lang="en-CA" b="1" dirty="0"/>
              <a:t>Level 3: </a:t>
            </a:r>
            <a:r>
              <a:rPr lang="en-CA" dirty="0"/>
              <a:t>Copy all .wav files ending in "_3" to a new directory and append "_copy" to the file name</a:t>
            </a:r>
          </a:p>
          <a:p>
            <a:pPr marL="139700" indent="0">
              <a:buNone/>
            </a:pPr>
            <a:r>
              <a:rPr lang="en-CA" b="1" dirty="0"/>
              <a:t>Level 4: </a:t>
            </a:r>
            <a:r>
              <a:rPr lang="en-CA" dirty="0"/>
              <a:t>Toggle option to "clean up" as you go</a:t>
            </a:r>
          </a:p>
          <a:p>
            <a:pPr marL="139700" indent="0">
              <a:buNone/>
            </a:pPr>
            <a:r>
              <a:rPr lang="en-CA" b="1" dirty="0"/>
              <a:t>Level 5: </a:t>
            </a:r>
            <a:r>
              <a:rPr lang="en-CA" dirty="0"/>
              <a:t>Add a form for user input</a:t>
            </a:r>
          </a:p>
          <a:p>
            <a:pPr marL="139700" indent="0">
              <a:buNone/>
            </a:pPr>
            <a:endParaRPr lang="en-CA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Cheat sheets:</a:t>
            </a:r>
          </a:p>
          <a:p>
            <a:r>
              <a:rPr lang="en-US" dirty="0">
                <a:solidFill>
                  <a:srgbClr val="FF0000"/>
                </a:solidFill>
              </a:rPr>
              <a:t>boilerplate_code2.praat</a:t>
            </a:r>
          </a:p>
          <a:p>
            <a:r>
              <a:rPr lang="en-US" dirty="0" err="1">
                <a:solidFill>
                  <a:srgbClr val="FF0000"/>
                </a:solidFill>
              </a:rPr>
              <a:t>file_management.praat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EA6BB4C-C6CD-7D4B-8BDA-3EFACE16B6E6}"/>
              </a:ext>
            </a:extLst>
          </p:cNvPr>
          <p:cNvSpPr txBox="1">
            <a:spLocks/>
          </p:cNvSpPr>
          <p:nvPr/>
        </p:nvSpPr>
        <p:spPr>
          <a:xfrm>
            <a:off x="6538329" y="310475"/>
            <a:ext cx="184367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hlinkClick r:id="rId3"/>
              </a:rPr>
              <a:t>5 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7349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9E09674-F4D7-9246-8026-5D24910D4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“Answers”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50E380A-AA8B-9446-83D0-85A29AD8BE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2000" dirty="0"/>
              <a:t>(i.e., there’s way more than 1 ”correct” way to do these things, </a:t>
            </a:r>
          </a:p>
          <a:p>
            <a:pPr marL="114300" indent="0">
              <a:buNone/>
            </a:pPr>
            <a:r>
              <a:rPr lang="en-US" sz="2000" dirty="0"/>
              <a:t>but here’s what I did)</a:t>
            </a:r>
          </a:p>
        </p:txBody>
      </p:sp>
    </p:spTree>
    <p:extLst>
      <p:ext uri="{BB962C8B-B14F-4D97-AF65-F5344CB8AC3E}">
        <p14:creationId xmlns:p14="http://schemas.microsoft.com/office/powerpoint/2010/main" val="6107749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08FCCD-D03F-2442-A939-11CFF2E10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cheat_sheet_level1.praat together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B39D98-7525-004C-9B94-888D2C567B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338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6DC99-9E3D-0A47-A43A-E10C2D5E2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Level 2: Get total duration of all .wav 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A0BC49-4EDD-1E4B-8D5F-8D1E45D31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46438"/>
            <a:ext cx="8520600" cy="935455"/>
          </a:xfrm>
        </p:spPr>
        <p:txBody>
          <a:bodyPr>
            <a:normAutofit fontScale="92500" lnSpcReduction="20000"/>
          </a:bodyPr>
          <a:lstStyle/>
          <a:p>
            <a:pPr marL="139700" indent="0">
              <a:buNone/>
            </a:pPr>
            <a:r>
              <a:rPr lang="en-US" b="1" dirty="0"/>
              <a:t>Hint</a:t>
            </a:r>
            <a:r>
              <a:rPr lang="en-US" dirty="0"/>
              <a:t>: set up a dummy numeric variable (e.g., </a:t>
            </a:r>
            <a:r>
              <a:rPr lang="en-US" dirty="0" err="1"/>
              <a:t>total_dur</a:t>
            </a:r>
            <a:r>
              <a:rPr lang="en-US" dirty="0"/>
              <a:t>) as a counter and add to it on each loop</a:t>
            </a:r>
          </a:p>
          <a:p>
            <a:pPr marL="139700" indent="0">
              <a:buNone/>
            </a:pPr>
            <a:r>
              <a:rPr lang="en-US" b="1" dirty="0"/>
              <a:t>Think</a:t>
            </a:r>
            <a:r>
              <a:rPr lang="en-US" dirty="0"/>
              <a:t>: Where in relationship to for-loop should this happen?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453FB2-48BD-FC42-ABB2-E941B3E8164D}"/>
              </a:ext>
            </a:extLst>
          </p:cNvPr>
          <p:cNvSpPr txBox="1"/>
          <p:nvPr/>
        </p:nvSpPr>
        <p:spPr>
          <a:xfrm>
            <a:off x="500743" y="2235099"/>
            <a:ext cx="81425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>
                <a:latin typeface="Courier" pitchFamily="2" charset="0"/>
              </a:rPr>
              <a:t># LEVEL 2 (part 1): set up empty numeric variable to sum .wav duration</a:t>
            </a:r>
          </a:p>
          <a:p>
            <a:r>
              <a:rPr lang="en-CA" sz="1200" dirty="0" err="1">
                <a:latin typeface="Courier" pitchFamily="2" charset="0"/>
              </a:rPr>
              <a:t>total_dur</a:t>
            </a:r>
            <a:r>
              <a:rPr lang="en-CA" sz="1200" dirty="0">
                <a:latin typeface="Courier" pitchFamily="2" charset="0"/>
              </a:rPr>
              <a:t> = 0</a:t>
            </a:r>
          </a:p>
          <a:p>
            <a:endParaRPr lang="en-US" sz="1200" dirty="0">
              <a:latin typeface="Courier" pitchFamily="2" charset="0"/>
            </a:endParaRPr>
          </a:p>
          <a:p>
            <a:r>
              <a:rPr lang="en-CA" sz="1200" dirty="0">
                <a:latin typeface="Courier" pitchFamily="2" charset="0"/>
              </a:rPr>
              <a:t>for n from 1 to </a:t>
            </a:r>
            <a:r>
              <a:rPr lang="en-CA" sz="1200" dirty="0" err="1">
                <a:latin typeface="Courier" pitchFamily="2" charset="0"/>
              </a:rPr>
              <a:t>num_files</a:t>
            </a:r>
            <a:endParaRPr lang="en-CA" sz="1200" dirty="0">
              <a:latin typeface="Courier" pitchFamily="2" charset="0"/>
            </a:endParaRPr>
          </a:p>
          <a:p>
            <a:r>
              <a:rPr lang="en-CA" sz="1200" dirty="0">
                <a:latin typeface="Courier" pitchFamily="2" charset="0"/>
              </a:rPr>
              <a:t>     …</a:t>
            </a:r>
          </a:p>
          <a:p>
            <a:r>
              <a:rPr lang="en-CA" sz="1200" dirty="0">
                <a:latin typeface="Courier" pitchFamily="2" charset="0"/>
              </a:rPr>
              <a:t>     # LEVEL 2 (part 2): Get total duration of files</a:t>
            </a:r>
          </a:p>
          <a:p>
            <a:r>
              <a:rPr lang="en-CA" sz="1200" dirty="0">
                <a:latin typeface="Courier" pitchFamily="2" charset="0"/>
              </a:rPr>
              <a:t>     </a:t>
            </a:r>
            <a:r>
              <a:rPr lang="en-CA" sz="1200" dirty="0" err="1">
                <a:latin typeface="Courier" pitchFamily="2" charset="0"/>
              </a:rPr>
              <a:t>total_dur</a:t>
            </a:r>
            <a:r>
              <a:rPr lang="en-CA" sz="1200" dirty="0">
                <a:latin typeface="Courier" pitchFamily="2" charset="0"/>
              </a:rPr>
              <a:t> = </a:t>
            </a:r>
            <a:r>
              <a:rPr lang="en-CA" sz="1200" dirty="0" err="1">
                <a:latin typeface="Courier" pitchFamily="2" charset="0"/>
              </a:rPr>
              <a:t>total_dur</a:t>
            </a:r>
            <a:r>
              <a:rPr lang="en-CA" sz="1200" dirty="0">
                <a:latin typeface="Courier" pitchFamily="2" charset="0"/>
              </a:rPr>
              <a:t> + dur</a:t>
            </a:r>
          </a:p>
          <a:p>
            <a:endParaRPr lang="en-CA" sz="1200" dirty="0">
              <a:latin typeface="Courier" pitchFamily="2" charset="0"/>
            </a:endParaRPr>
          </a:p>
          <a:p>
            <a:r>
              <a:rPr lang="en-CA" sz="1200" dirty="0" err="1">
                <a:latin typeface="Courier" pitchFamily="2" charset="0"/>
              </a:rPr>
              <a:t>endfor</a:t>
            </a:r>
            <a:endParaRPr lang="en-CA" sz="1200" dirty="0">
              <a:latin typeface="Courier" pitchFamily="2" charset="0"/>
            </a:endParaRPr>
          </a:p>
          <a:p>
            <a:endParaRPr lang="en-CA" sz="1200" dirty="0">
              <a:latin typeface="Courier" pitchFamily="2" charset="0"/>
            </a:endParaRPr>
          </a:p>
          <a:p>
            <a:r>
              <a:rPr lang="en-CA" sz="1200" dirty="0">
                <a:latin typeface="Courier" pitchFamily="2" charset="0"/>
              </a:rPr>
              <a:t># LEVEL 2 (part 3): print with 4 decimal places</a:t>
            </a:r>
          </a:p>
          <a:p>
            <a:r>
              <a:rPr lang="en-CA" sz="1200" dirty="0" err="1">
                <a:latin typeface="Courier" pitchFamily="2" charset="0"/>
              </a:rPr>
              <a:t>printline</a:t>
            </a:r>
            <a:r>
              <a:rPr lang="en-CA" sz="1200" dirty="0">
                <a:latin typeface="Courier" pitchFamily="2" charset="0"/>
              </a:rPr>
              <a:t> ‘total_dur:4’</a:t>
            </a:r>
          </a:p>
        </p:txBody>
      </p:sp>
    </p:spTree>
    <p:extLst>
      <p:ext uri="{BB962C8B-B14F-4D97-AF65-F5344CB8AC3E}">
        <p14:creationId xmlns:p14="http://schemas.microsoft.com/office/powerpoint/2010/main" val="222644314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74146-4D1C-C646-87DE-A2FF8203E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Level 3: </a:t>
            </a:r>
            <a:r>
              <a:rPr lang="en-CA" dirty="0"/>
              <a:t>Copy all .wav files ending in "_3" to a new directory and append "_copy" to the file name</a:t>
            </a:r>
            <a:br>
              <a:rPr lang="en-CA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A49A7-96F3-5547-A4FF-DA3B887C0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687285"/>
            <a:ext cx="8520600" cy="2881589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/>
              <a:t>New ingredients:</a:t>
            </a:r>
          </a:p>
          <a:p>
            <a:r>
              <a:rPr lang="en-US" dirty="0"/>
              <a:t>String functions to get information from file name</a:t>
            </a:r>
          </a:p>
          <a:p>
            <a:pPr lvl="1"/>
            <a:r>
              <a:rPr lang="en-US" dirty="0">
                <a:hlinkClick r:id="rId2"/>
              </a:rPr>
              <a:t>https://www.fon.hum.uva.nl/praat/manual/Formulas_6__String_functions.html</a:t>
            </a:r>
            <a:r>
              <a:rPr lang="en-US" dirty="0"/>
              <a:t> </a:t>
            </a:r>
          </a:p>
          <a:p>
            <a:r>
              <a:rPr lang="en-US" dirty="0"/>
              <a:t>Condition (if-statement)</a:t>
            </a:r>
          </a:p>
          <a:p>
            <a:pPr lvl="1"/>
            <a:r>
              <a:rPr lang="en-US" dirty="0">
                <a:hlinkClick r:id="rId3"/>
              </a:rPr>
              <a:t>https://praatscripting.lingphon.net/conditionals-1.html</a:t>
            </a:r>
            <a:r>
              <a:rPr lang="en-US" dirty="0"/>
              <a:t>  </a:t>
            </a:r>
          </a:p>
          <a:p>
            <a:r>
              <a:rPr lang="en-US" dirty="0"/>
              <a:t>Save as WAV file</a:t>
            </a:r>
          </a:p>
        </p:txBody>
      </p:sp>
    </p:spTree>
    <p:extLst>
      <p:ext uri="{BB962C8B-B14F-4D97-AF65-F5344CB8AC3E}">
        <p14:creationId xmlns:p14="http://schemas.microsoft.com/office/powerpoint/2010/main" val="17223782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74146-4D1C-C646-87DE-A2FF8203E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Level 3: </a:t>
            </a:r>
            <a:r>
              <a:rPr lang="en-CA" dirty="0"/>
              <a:t>Copy all .wav files ending in "_3" to a new directory and append "_copy" to the file name</a:t>
            </a:r>
            <a:br>
              <a:rPr lang="en-CA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A49A7-96F3-5547-A4FF-DA3B887C0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687285"/>
            <a:ext cx="8520600" cy="3352801"/>
          </a:xfrm>
        </p:spPr>
        <p:txBody>
          <a:bodyPr>
            <a:normAutofit fontScale="55000" lnSpcReduction="20000"/>
          </a:bodyPr>
          <a:lstStyle/>
          <a:p>
            <a:pPr marL="114300" indent="0">
              <a:buNone/>
            </a:pPr>
            <a:r>
              <a:rPr lang="en-CA" dirty="0" err="1">
                <a:latin typeface="Courier" pitchFamily="2" charset="0"/>
              </a:rPr>
              <a:t>new_directory</a:t>
            </a:r>
            <a:r>
              <a:rPr lang="en-CA" dirty="0">
                <a:latin typeface="Courier" pitchFamily="2" charset="0"/>
              </a:rPr>
              <a:t>$ = directory$ + </a:t>
            </a:r>
            <a:r>
              <a:rPr lang="en-CA" dirty="0" err="1">
                <a:latin typeface="Courier" pitchFamily="2" charset="0"/>
              </a:rPr>
              <a:t>new_folder_name</a:t>
            </a:r>
            <a:r>
              <a:rPr lang="en-CA" dirty="0">
                <a:latin typeface="Courier" pitchFamily="2" charset="0"/>
              </a:rPr>
              <a:t>$</a:t>
            </a: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…</a:t>
            </a: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for n from 1 to </a:t>
            </a:r>
            <a:r>
              <a:rPr lang="en-CA" dirty="0" err="1">
                <a:latin typeface="Courier" pitchFamily="2" charset="0"/>
              </a:rPr>
              <a:t>num_files</a:t>
            </a:r>
            <a:endParaRPr lang="en-CA" dirty="0">
              <a:latin typeface="Courier" pitchFamily="2" charset="0"/>
            </a:endParaRP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...</a:t>
            </a:r>
          </a:p>
          <a:p>
            <a:pPr marL="114300" indent="0">
              <a:buNone/>
            </a:pPr>
            <a:endParaRPr lang="en-CA" dirty="0">
              <a:latin typeface="Courier" pitchFamily="2" charset="0"/>
            </a:endParaRP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# LEVEL 3: Copy all .wav files ending in _3 to new directory &amp; rename</a:t>
            </a: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# Get last character of filename</a:t>
            </a: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# Source: https://</a:t>
            </a:r>
            <a:r>
              <a:rPr lang="en-CA" dirty="0" err="1">
                <a:latin typeface="Courier" pitchFamily="2" charset="0"/>
              </a:rPr>
              <a:t>www.fon.hum.uva.nl</a:t>
            </a:r>
            <a:r>
              <a:rPr lang="en-CA" dirty="0">
                <a:latin typeface="Courier" pitchFamily="2" charset="0"/>
              </a:rPr>
              <a:t>/</a:t>
            </a:r>
            <a:r>
              <a:rPr lang="en-CA" dirty="0" err="1">
                <a:latin typeface="Courier" pitchFamily="2" charset="0"/>
              </a:rPr>
              <a:t>praat</a:t>
            </a:r>
            <a:r>
              <a:rPr lang="en-CA" dirty="0">
                <a:latin typeface="Courier" pitchFamily="2" charset="0"/>
              </a:rPr>
              <a:t>/manual/Formulas_6__String_functions.html</a:t>
            </a: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suffix$ = right$ (filename$,1)</a:t>
            </a:r>
            <a:br>
              <a:rPr lang="en-CA" dirty="0">
                <a:latin typeface="Courier" pitchFamily="2" charset="0"/>
              </a:rPr>
            </a:br>
            <a:endParaRPr lang="en-CA" dirty="0">
              <a:latin typeface="Courier" pitchFamily="2" charset="0"/>
            </a:endParaRP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if suffix$ == "3"</a:t>
            </a: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     select Sound 'filename$’</a:t>
            </a: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     </a:t>
            </a:r>
            <a:r>
              <a:rPr lang="en-CA" dirty="0" err="1">
                <a:latin typeface="Courier" pitchFamily="2" charset="0"/>
              </a:rPr>
              <a:t>new_filename</a:t>
            </a:r>
            <a:r>
              <a:rPr lang="en-CA" dirty="0">
                <a:latin typeface="Courier" pitchFamily="2" charset="0"/>
              </a:rPr>
              <a:t>$ = filename$ + "_</a:t>
            </a:r>
            <a:r>
              <a:rPr lang="en-CA" dirty="0" err="1">
                <a:latin typeface="Courier" pitchFamily="2" charset="0"/>
              </a:rPr>
              <a:t>copy.wav</a:t>
            </a:r>
            <a:r>
              <a:rPr lang="en-CA" dirty="0">
                <a:latin typeface="Courier" pitchFamily="2" charset="0"/>
              </a:rPr>
              <a:t>"</a:t>
            </a:r>
          </a:p>
          <a:p>
            <a:pPr marL="114300" indent="0">
              <a:buNone/>
            </a:pPr>
            <a:endParaRPr lang="en-CA" dirty="0">
              <a:latin typeface="Courier" pitchFamily="2" charset="0"/>
            </a:endParaRP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     # Sanity check by using </a:t>
            </a:r>
            <a:r>
              <a:rPr lang="en-CA" dirty="0" err="1">
                <a:latin typeface="Courier" pitchFamily="2" charset="0"/>
              </a:rPr>
              <a:t>printline</a:t>
            </a:r>
            <a:endParaRPr lang="en-CA" dirty="0">
              <a:latin typeface="Courier" pitchFamily="2" charset="0"/>
            </a:endParaRP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     </a:t>
            </a:r>
            <a:r>
              <a:rPr lang="en-CA" dirty="0" err="1">
                <a:latin typeface="Courier" pitchFamily="2" charset="0"/>
              </a:rPr>
              <a:t>printline</a:t>
            </a:r>
            <a:r>
              <a:rPr lang="en-CA" dirty="0">
                <a:latin typeface="Courier" pitchFamily="2" charset="0"/>
              </a:rPr>
              <a:t> 'filename$' suffix: 'suffix$’</a:t>
            </a:r>
            <a:br>
              <a:rPr lang="en-CA" dirty="0">
                <a:latin typeface="Courier" pitchFamily="2" charset="0"/>
              </a:rPr>
            </a:br>
            <a:endParaRPr lang="en-CA" dirty="0">
              <a:latin typeface="Courier" pitchFamily="2" charset="0"/>
            </a:endParaRP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     # Save file to new location</a:t>
            </a: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     Save as WAV file: </a:t>
            </a:r>
            <a:r>
              <a:rPr lang="en-CA" dirty="0" err="1">
                <a:latin typeface="Courier" pitchFamily="2" charset="0"/>
              </a:rPr>
              <a:t>new_directory</a:t>
            </a:r>
            <a:r>
              <a:rPr lang="en-CA" dirty="0">
                <a:latin typeface="Courier" pitchFamily="2" charset="0"/>
              </a:rPr>
              <a:t>$ + "/" + </a:t>
            </a:r>
            <a:r>
              <a:rPr lang="en-CA" dirty="0" err="1">
                <a:latin typeface="Courier" pitchFamily="2" charset="0"/>
              </a:rPr>
              <a:t>new_filename</a:t>
            </a:r>
            <a:r>
              <a:rPr lang="en-CA" dirty="0">
                <a:latin typeface="Courier" pitchFamily="2" charset="0"/>
              </a:rPr>
              <a:t>$</a:t>
            </a: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endif</a:t>
            </a:r>
          </a:p>
          <a:p>
            <a:pPr marL="114300" indent="0">
              <a:buNone/>
            </a:pPr>
            <a:r>
              <a:rPr lang="en-CA" dirty="0" err="1">
                <a:latin typeface="Courier" pitchFamily="2" charset="0"/>
              </a:rPr>
              <a:t>endfor</a:t>
            </a:r>
            <a:endParaRPr lang="en-CA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6237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30CC-CB51-5545-B890-B6D1E9196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39700"/>
            <a:r>
              <a:rPr lang="en-CA" b="1" dirty="0"/>
              <a:t>Level 4: </a:t>
            </a:r>
            <a:r>
              <a:rPr lang="en-CA" dirty="0"/>
              <a:t>Toggle option to "clean up" as you go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E6C526-3526-DB4A-817A-5865DF337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ingredients</a:t>
            </a:r>
          </a:p>
          <a:p>
            <a:r>
              <a:rPr lang="en-US" dirty="0"/>
              <a:t>Boolean variables (TRUE/FALSE or 1/0)</a:t>
            </a:r>
          </a:p>
          <a:p>
            <a:r>
              <a:rPr lang="en-US" dirty="0"/>
              <a:t>Conditional (if-statement)</a:t>
            </a:r>
          </a:p>
          <a:p>
            <a:r>
              <a:rPr lang="en-US" dirty="0"/>
              <a:t>Built-in functions:</a:t>
            </a:r>
          </a:p>
          <a:p>
            <a:pPr lvl="1"/>
            <a:r>
              <a:rPr lang="en-US" dirty="0"/>
              <a:t>select all, minus, </a:t>
            </a:r>
            <a:r>
              <a:rPr lang="en-US" dirty="0" err="1"/>
              <a:t>clearinfo</a:t>
            </a:r>
            <a:endParaRPr lang="en-US" dirty="0"/>
          </a:p>
          <a:p>
            <a:r>
              <a:rPr lang="en-US" dirty="0"/>
              <a:t>“Remove” command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4668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30CC-CB51-5545-B890-B6D1E9196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39700"/>
            <a:r>
              <a:rPr lang="en-CA" b="1" dirty="0"/>
              <a:t>Level 4: </a:t>
            </a:r>
            <a:r>
              <a:rPr lang="en-CA" dirty="0"/>
              <a:t>Toggle option to "clean up" as you go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E6C526-3526-DB4A-817A-5865DF337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139700" indent="0">
              <a:buNone/>
            </a:pPr>
            <a:r>
              <a:rPr lang="en-US" dirty="0"/>
              <a:t>First, without toggling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 err="1">
                <a:latin typeface="Courier" pitchFamily="2" charset="0"/>
              </a:rPr>
              <a:t>clearinfo</a:t>
            </a:r>
            <a:endParaRPr lang="en-US" dirty="0">
              <a:latin typeface="Courier" pitchFamily="2" charset="0"/>
            </a:endParaRPr>
          </a:p>
          <a:p>
            <a:pPr marL="114300" indent="0">
              <a:buNone/>
            </a:pPr>
            <a:endParaRPr lang="en-CA" dirty="0">
              <a:latin typeface="Courier" pitchFamily="2" charset="0"/>
            </a:endParaRP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for n from 1 to </a:t>
            </a:r>
            <a:r>
              <a:rPr lang="en-CA" dirty="0" err="1">
                <a:latin typeface="Courier" pitchFamily="2" charset="0"/>
              </a:rPr>
              <a:t>num_files</a:t>
            </a:r>
            <a:endParaRPr lang="en-CA" dirty="0">
              <a:latin typeface="Courier" pitchFamily="2" charset="0"/>
            </a:endParaRP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...</a:t>
            </a:r>
          </a:p>
          <a:p>
            <a:pPr marL="139700" indent="0">
              <a:buNone/>
            </a:pPr>
            <a:endParaRPr lang="en-US" dirty="0">
              <a:latin typeface="Courier" pitchFamily="2" charset="0"/>
            </a:endParaRP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select all</a:t>
            </a: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minus Strings </a:t>
            </a:r>
            <a:r>
              <a:rPr lang="en-CA" dirty="0" err="1">
                <a:latin typeface="Courier" pitchFamily="2" charset="0"/>
              </a:rPr>
              <a:t>my_list</a:t>
            </a:r>
            <a:endParaRPr lang="en-CA" dirty="0">
              <a:latin typeface="Courier" pitchFamily="2" charset="0"/>
            </a:endParaRP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     Remove</a:t>
            </a:r>
          </a:p>
          <a:p>
            <a:pPr marL="114300" indent="0">
              <a:buNone/>
            </a:pPr>
            <a:r>
              <a:rPr lang="en-CA" dirty="0" err="1">
                <a:latin typeface="Courier" pitchFamily="2" charset="0"/>
              </a:rPr>
              <a:t>endfor</a:t>
            </a:r>
            <a:endParaRPr lang="en-CA" dirty="0">
              <a:latin typeface="Courier" pitchFamily="2" charset="0"/>
            </a:endParaRPr>
          </a:p>
          <a:p>
            <a:pPr marL="114300" indent="0">
              <a:buNone/>
            </a:pPr>
            <a:endParaRPr lang="en-CA" dirty="0">
              <a:latin typeface="Courier" pitchFamily="2" charset="0"/>
            </a:endParaRP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select all</a:t>
            </a:r>
          </a:p>
          <a:p>
            <a:pPr marL="114300" indent="0">
              <a:buNone/>
            </a:pPr>
            <a:r>
              <a:rPr lang="en-CA" dirty="0">
                <a:latin typeface="Courier" pitchFamily="2" charset="0"/>
              </a:rPr>
              <a:t>Remove</a:t>
            </a:r>
          </a:p>
          <a:p>
            <a:pPr marL="114300" indent="0">
              <a:buNone/>
            </a:pPr>
            <a:r>
              <a:rPr lang="en-CA" dirty="0" err="1">
                <a:latin typeface="Courier" pitchFamily="2" charset="0"/>
              </a:rPr>
              <a:t>printline</a:t>
            </a:r>
            <a:r>
              <a:rPr lang="en-CA" dirty="0">
                <a:latin typeface="Courier" pitchFamily="2" charset="0"/>
              </a:rPr>
              <a:t> All finished!</a:t>
            </a:r>
          </a:p>
          <a:p>
            <a:pPr marL="13970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27F24B-D4AA-4948-9664-496FBDA5C0B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pPr marL="139700" indent="0">
              <a:buNone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Toggle option challenge: </a:t>
            </a:r>
          </a:p>
          <a:p>
            <a:pPr marL="139700" indent="0">
              <a:buNone/>
            </a:pP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Create Boolean variable </a:t>
            </a:r>
          </a:p>
          <a:p>
            <a:pPr marL="609600" lvl="1" indent="0">
              <a:buNone/>
            </a:pPr>
            <a:r>
              <a:rPr lang="en-CA" dirty="0" err="1">
                <a:latin typeface="Courier" pitchFamily="2" charset="0"/>
              </a:rPr>
              <a:t>clean_up</a:t>
            </a:r>
            <a:r>
              <a:rPr lang="en-CA" dirty="0">
                <a:latin typeface="Courier" pitchFamily="2" charset="0"/>
              </a:rPr>
              <a:t> = 1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Nest your clean up code in if-statements (note syntax)</a:t>
            </a:r>
          </a:p>
          <a:p>
            <a:pPr marL="609600" lvl="1" indent="0">
              <a:buNone/>
            </a:pPr>
            <a:r>
              <a:rPr lang="en-CA" dirty="0">
                <a:latin typeface="Courier" pitchFamily="2" charset="0"/>
              </a:rPr>
              <a:t>if </a:t>
            </a:r>
            <a:r>
              <a:rPr lang="en-CA" dirty="0" err="1">
                <a:latin typeface="Courier" pitchFamily="2" charset="0"/>
              </a:rPr>
              <a:t>clean_up</a:t>
            </a:r>
            <a:r>
              <a:rPr lang="en-CA" dirty="0">
                <a:latin typeface="Courier" pitchFamily="2" charset="0"/>
              </a:rPr>
              <a:t> == 1</a:t>
            </a:r>
          </a:p>
          <a:p>
            <a:pPr marL="609600" lvl="1" indent="0">
              <a:buNone/>
            </a:pPr>
            <a:r>
              <a:rPr lang="en-CA" dirty="0">
                <a:latin typeface="Courier" pitchFamily="2" charset="0"/>
              </a:rPr>
              <a:t>     </a:t>
            </a:r>
            <a:r>
              <a:rPr lang="en-CA" dirty="0" err="1">
                <a:latin typeface="Courier" pitchFamily="2" charset="0"/>
              </a:rPr>
              <a:t>clearinfo</a:t>
            </a:r>
            <a:endParaRPr lang="en-CA" dirty="0">
              <a:latin typeface="Courier" pitchFamily="2" charset="0"/>
            </a:endParaRPr>
          </a:p>
          <a:p>
            <a:pPr marL="609600" lvl="1" indent="0">
              <a:buNone/>
            </a:pPr>
            <a:r>
              <a:rPr lang="en-CA" dirty="0">
                <a:latin typeface="Courier" pitchFamily="2" charset="0"/>
              </a:rPr>
              <a:t>endif</a:t>
            </a:r>
          </a:p>
          <a:p>
            <a:pPr lvl="1"/>
            <a:endParaRPr lang="en-CA" dirty="0">
              <a:latin typeface="Courier" pitchFamily="2" charset="0"/>
            </a:endParaRPr>
          </a:p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28857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DAE2E-1D76-7E4D-92AF-DF5B22FEB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/>
              <a:t>Level 5: </a:t>
            </a:r>
            <a:r>
              <a:rPr lang="en-CA" dirty="0"/>
              <a:t>Add a form for user input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A48FB2-AFFB-EE49-8B59-EEEFB73FD7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Forms: special code chunks that will generate a user input form for the user to provide arguments to the script</a:t>
            </a:r>
          </a:p>
          <a:p>
            <a:r>
              <a:rPr lang="en-US" dirty="0"/>
              <a:t>Special syntax &amp; behavior</a:t>
            </a:r>
          </a:p>
          <a:p>
            <a:pPr lvl="1"/>
            <a:r>
              <a:rPr lang="en-US" dirty="0"/>
              <a:t>Must declare variable type, name, value differently than in script</a:t>
            </a:r>
          </a:p>
          <a:p>
            <a:pPr lvl="1"/>
            <a:r>
              <a:rPr lang="en-US" dirty="0">
                <a:hlinkClick r:id="rId2"/>
              </a:rPr>
              <a:t>https://www.fon.hum.uva.nl/praat/manual/Scripting_6_1__Arguments_to_the_script.html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3"/>
              </a:rPr>
              <a:t>https://praatscripting.lingphon.net/simpleinput-1.html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My habits:</a:t>
            </a:r>
          </a:p>
          <a:p>
            <a:pPr lvl="1"/>
            <a:r>
              <a:rPr lang="en-US" dirty="0"/>
              <a:t>I usually include a form at the beginning of my script to enter the directory information</a:t>
            </a:r>
          </a:p>
          <a:p>
            <a:pPr lvl="1"/>
            <a:r>
              <a:rPr lang="en-US" dirty="0"/>
              <a:t>For scripts I run myself, I usually don’t do much with the form, but I like to have it as a secondary buffer between me and the rest of the script (“Did I actually mean to Run this?”)</a:t>
            </a:r>
          </a:p>
          <a:p>
            <a:pPr lvl="1"/>
            <a:r>
              <a:rPr lang="en-US" dirty="0"/>
              <a:t>For scripts other people run, I include many other form variables</a:t>
            </a:r>
          </a:p>
          <a:p>
            <a:pPr lvl="2"/>
            <a:r>
              <a:rPr lang="en-US" dirty="0"/>
              <a:t>Annotator ID, task option, verbose option…</a:t>
            </a:r>
          </a:p>
        </p:txBody>
      </p:sp>
    </p:spTree>
    <p:extLst>
      <p:ext uri="{BB962C8B-B14F-4D97-AF65-F5344CB8AC3E}">
        <p14:creationId xmlns:p14="http://schemas.microsoft.com/office/powerpoint/2010/main" val="127703726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DAE2E-1D76-7E4D-92AF-DF5B22FEB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/>
              <a:t>Level 5: </a:t>
            </a:r>
            <a:r>
              <a:rPr lang="en-CA" dirty="0"/>
              <a:t>Add a form for user input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237B9-2132-8442-9B9C-F090E44C0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401814" cy="3416400"/>
          </a:xfrm>
        </p:spPr>
        <p:txBody>
          <a:bodyPr>
            <a:normAutofit/>
          </a:bodyPr>
          <a:lstStyle/>
          <a:p>
            <a:pPr marL="139700" indent="0">
              <a:buNone/>
            </a:pPr>
            <a:r>
              <a:rPr lang="en-CA" dirty="0">
                <a:latin typeface="Courier" pitchFamily="2" charset="0"/>
              </a:rPr>
              <a:t># LEVEL 5: Forms</a:t>
            </a:r>
          </a:p>
          <a:p>
            <a:pPr marL="139700" indent="0">
              <a:buNone/>
            </a:pPr>
            <a:r>
              <a:rPr lang="en-CA" dirty="0">
                <a:latin typeface="Courier" pitchFamily="2" charset="0"/>
              </a:rPr>
              <a:t># Forms are special kinds of code blocks in Praat</a:t>
            </a:r>
          </a:p>
          <a:p>
            <a:pPr marL="139700" indent="0">
              <a:buNone/>
            </a:pPr>
            <a:r>
              <a:rPr lang="en-CA" dirty="0">
                <a:latin typeface="Courier" pitchFamily="2" charset="0"/>
              </a:rPr>
              <a:t>form Make selection</a:t>
            </a:r>
          </a:p>
          <a:p>
            <a:pPr marL="139700" indent="0">
              <a:buNone/>
            </a:pPr>
            <a:r>
              <a:rPr lang="en-CA" dirty="0">
                <a:latin typeface="Courier" pitchFamily="2" charset="0"/>
              </a:rPr>
              <a:t>     comment Enter directory of files.</a:t>
            </a:r>
          </a:p>
          <a:p>
            <a:pPr marL="139700" indent="0">
              <a:buNone/>
            </a:pPr>
            <a:r>
              <a:rPr lang="en-CA" dirty="0">
                <a:latin typeface="Courier" pitchFamily="2" charset="0"/>
              </a:rPr>
              <a:t>     sentence Directory data/</a:t>
            </a:r>
          </a:p>
          <a:p>
            <a:pPr marL="139700" indent="0">
              <a:buNone/>
            </a:pPr>
            <a:r>
              <a:rPr lang="en-CA" dirty="0">
                <a:latin typeface="Courier" pitchFamily="2" charset="0"/>
              </a:rPr>
              <a:t>     </a:t>
            </a:r>
            <a:r>
              <a:rPr lang="en-CA" dirty="0" err="1">
                <a:latin typeface="Courier" pitchFamily="2" charset="0"/>
              </a:rPr>
              <a:t>boolean</a:t>
            </a:r>
            <a:r>
              <a:rPr lang="en-CA" dirty="0">
                <a:latin typeface="Courier" pitchFamily="2" charset="0"/>
              </a:rPr>
              <a:t> </a:t>
            </a:r>
            <a:r>
              <a:rPr lang="en-CA" dirty="0" err="1">
                <a:latin typeface="Courier" pitchFamily="2" charset="0"/>
              </a:rPr>
              <a:t>Create_directory</a:t>
            </a:r>
            <a:r>
              <a:rPr lang="en-CA" dirty="0">
                <a:latin typeface="Courier" pitchFamily="2" charset="0"/>
              </a:rPr>
              <a:t> 1</a:t>
            </a:r>
          </a:p>
          <a:p>
            <a:pPr marL="139700" indent="0">
              <a:buNone/>
            </a:pPr>
            <a:r>
              <a:rPr lang="en-CA" dirty="0">
                <a:latin typeface="Courier" pitchFamily="2" charset="0"/>
              </a:rPr>
              <a:t>     sentence </a:t>
            </a:r>
            <a:r>
              <a:rPr lang="en-CA" dirty="0" err="1">
                <a:latin typeface="Courier" pitchFamily="2" charset="0"/>
              </a:rPr>
              <a:t>New_folder_name</a:t>
            </a:r>
            <a:r>
              <a:rPr lang="en-CA" dirty="0">
                <a:latin typeface="Courier" pitchFamily="2" charset="0"/>
              </a:rPr>
              <a:t> 0_new</a:t>
            </a:r>
          </a:p>
          <a:p>
            <a:pPr marL="139700" indent="0">
              <a:buNone/>
            </a:pPr>
            <a:r>
              <a:rPr lang="en-CA" dirty="0">
                <a:latin typeface="Courier" pitchFamily="2" charset="0"/>
              </a:rPr>
              <a:t>     </a:t>
            </a:r>
            <a:r>
              <a:rPr lang="en-CA" dirty="0" err="1">
                <a:latin typeface="Courier" pitchFamily="2" charset="0"/>
              </a:rPr>
              <a:t>boolean</a:t>
            </a:r>
            <a:r>
              <a:rPr lang="en-CA" dirty="0">
                <a:latin typeface="Courier" pitchFamily="2" charset="0"/>
              </a:rPr>
              <a:t> </a:t>
            </a:r>
            <a:r>
              <a:rPr lang="en-CA" dirty="0" err="1">
                <a:latin typeface="Courier" pitchFamily="2" charset="0"/>
              </a:rPr>
              <a:t>Clean_up</a:t>
            </a:r>
            <a:r>
              <a:rPr lang="en-CA" dirty="0">
                <a:latin typeface="Courier" pitchFamily="2" charset="0"/>
              </a:rPr>
              <a:t> 1</a:t>
            </a:r>
          </a:p>
          <a:p>
            <a:pPr marL="139700" indent="0">
              <a:buNone/>
            </a:pPr>
            <a:r>
              <a:rPr lang="en-CA" dirty="0" err="1">
                <a:latin typeface="Courier" pitchFamily="2" charset="0"/>
              </a:rPr>
              <a:t>endform</a:t>
            </a:r>
            <a:endParaRPr lang="en-CA" dirty="0">
              <a:latin typeface="Courier" pitchFamily="2" charset="0"/>
            </a:endParaRPr>
          </a:p>
          <a:p>
            <a:pPr marL="13970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CF748-E1C8-4C43-87C4-DAEC0967611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572000" y="1152475"/>
            <a:ext cx="4260300" cy="3416400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This is what pops up when you run the script: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C62A20-4DE4-5E41-87A3-7C321BFF9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8515" y="1627823"/>
            <a:ext cx="4187669" cy="207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62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Praat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accomplish a lot by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Clicking buttons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Selecting menu 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Entering information into forms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2113" y="-58350"/>
            <a:ext cx="369187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20714-7819-3741-BC74-84A7FD830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Additional tips</a:t>
            </a:r>
          </a:p>
        </p:txBody>
      </p:sp>
    </p:spTree>
    <p:extLst>
      <p:ext uri="{BB962C8B-B14F-4D97-AF65-F5344CB8AC3E}">
        <p14:creationId xmlns:p14="http://schemas.microsoft.com/office/powerpoint/2010/main" val="71420057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745B4-E90F-554A-A351-054404510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Script editors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13F536-A8ED-044C-9ECB-094FE5F2AF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184100" cy="3416400"/>
          </a:xfrm>
        </p:spPr>
        <p:txBody>
          <a:bodyPr>
            <a:normAutofit lnSpcReduction="10000"/>
          </a:bodyPr>
          <a:lstStyle/>
          <a:p>
            <a:pPr marL="114300" indent="0">
              <a:buNone/>
            </a:pPr>
            <a:r>
              <a:rPr lang="en-US" dirty="0"/>
              <a:t>Options I like:</a:t>
            </a:r>
          </a:p>
          <a:p>
            <a:r>
              <a:rPr lang="en-US" dirty="0">
                <a:hlinkClick r:id="rId2"/>
              </a:rPr>
              <a:t>Atom</a:t>
            </a:r>
            <a:r>
              <a:rPr lang="en-US" dirty="0"/>
              <a:t> + </a:t>
            </a:r>
            <a:r>
              <a:rPr lang="en-US" dirty="0">
                <a:hlinkClick r:id="rId3"/>
              </a:rPr>
              <a:t>Praat syntax</a:t>
            </a:r>
            <a:endParaRPr lang="en-US" dirty="0"/>
          </a:p>
          <a:p>
            <a:r>
              <a:rPr lang="en-US" dirty="0">
                <a:hlinkClick r:id="rId4"/>
              </a:rPr>
              <a:t>BBEdit</a:t>
            </a:r>
            <a:r>
              <a:rPr lang="en-US" dirty="0"/>
              <a:t> +</a:t>
            </a:r>
            <a:r>
              <a:rPr lang="en-US" dirty="0">
                <a:hlinkClick r:id="rId5"/>
              </a:rPr>
              <a:t> Praat syntax</a:t>
            </a:r>
            <a:endParaRPr lang="en-US" dirty="0"/>
          </a:p>
          <a:p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My routine:</a:t>
            </a:r>
          </a:p>
          <a:p>
            <a:r>
              <a:rPr lang="en-US" dirty="0"/>
              <a:t>Edit in text editor of choice (have script also open in Praat)</a:t>
            </a:r>
          </a:p>
          <a:p>
            <a:r>
              <a:rPr lang="en-US" dirty="0"/>
              <a:t>Switch to Praat script in Praat, and do “Reopen from disk”</a:t>
            </a:r>
          </a:p>
          <a:p>
            <a:r>
              <a:rPr lang="en-US" dirty="0"/>
              <a:t>Run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9A09B1-1EB7-C341-87C6-9A5027B23D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03371" y="265523"/>
            <a:ext cx="3102520" cy="24678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847441-0944-F840-9B2F-DC9894B0A0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3564" y="3243943"/>
            <a:ext cx="2808072" cy="179824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C431CD-8AE3-944E-816F-83DD618A980A}"/>
              </a:ext>
            </a:extLst>
          </p:cNvPr>
          <p:cNvCxnSpPr/>
          <p:nvPr/>
        </p:nvCxnSpPr>
        <p:spPr>
          <a:xfrm>
            <a:off x="6858000" y="2699658"/>
            <a:ext cx="0" cy="54428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266395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48158-55F1-D841-8CCB-6EC4DF591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scripting 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40642-9879-494B-8E26-1B247753DF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https://praatscripting.lingphon.net/</a:t>
            </a:r>
          </a:p>
          <a:p>
            <a:r>
              <a:rPr lang="en-US" dirty="0">
                <a:hlinkClick r:id="rId2"/>
              </a:rPr>
              <a:t>https://eleanorchodroff.com/tutorial/PraatScripting.pdf</a:t>
            </a:r>
          </a:p>
          <a:p>
            <a:r>
              <a:rPr lang="en-US" dirty="0">
                <a:hlinkClick r:id="rId2"/>
              </a:rPr>
              <a:t>http://www.mauriciofigueroa.cl/04_scripts/Praat_scripting_manual_0.1.8_04.pdf</a:t>
            </a:r>
          </a:p>
          <a:p>
            <a:r>
              <a:rPr lang="en-US" dirty="0">
                <a:hlinkClick r:id="rId2"/>
              </a:rPr>
              <a:t>https://www.linguisticsociety.org/sites/default/files/e-learning/Day1.pdf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Subscribe to Praat Users group: </a:t>
            </a:r>
            <a:r>
              <a:rPr lang="en-US" dirty="0">
                <a:hlinkClick r:id="rId3"/>
              </a:rPr>
              <a:t>https://groups.io/g/Praat-Users-List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393266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F3B06-5C67-004E-B41E-038F8F39C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people’s scripts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923BFA-0821-9942-982F-8A47AF0EB0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http://www.acsu.buffalo.edu/~cdicanio/scripts.html</a:t>
            </a:r>
            <a:r>
              <a:rPr lang="en-US" dirty="0"/>
              <a:t> 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https://lennes.github.io/spect/</a:t>
            </a:r>
          </a:p>
          <a:p>
            <a:r>
              <a:rPr lang="en-US" dirty="0">
                <a:hlinkClick r:id="rId3"/>
              </a:rPr>
              <a:t>https://github.com/stylerw/styler_praat_scripts</a:t>
            </a:r>
            <a:endParaRPr lang="en-US" dirty="0"/>
          </a:p>
          <a:p>
            <a:r>
              <a:rPr lang="en-US" dirty="0">
                <a:hlinkClick r:id="rId4"/>
              </a:rPr>
              <a:t>http://www.mattwinn.com/praat.html</a:t>
            </a:r>
            <a:r>
              <a:rPr lang="en-US" dirty="0"/>
              <a:t> </a:t>
            </a:r>
          </a:p>
          <a:p>
            <a:r>
              <a:rPr lang="en-US" dirty="0">
                <a:hlinkClick r:id="rId5"/>
              </a:rPr>
              <a:t>https://github.com/thealk/PraatScripts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70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Using Praat</a:t>
            </a:r>
            <a:endParaRPr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0300" cy="38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of things we do a lot in my lab: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Find folder with files to annotate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Open TextGrid/wav pair in Praat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Select them both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View &amp; edit together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Annotate TextGrid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Save TextGrid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We start off learning to do this by hand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Then we use Praat scripts to do a lot of the repetitive tasks for us</a:t>
            </a:r>
            <a:endParaRPr dirty="0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062" y="0"/>
            <a:ext cx="367192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DC45A-E755-9C4E-AAA3-D82F12A11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With Praat scripts you can…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9D517-55BF-3242-A221-F81E918A69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Automate repetitive tasks like…</a:t>
            </a:r>
          </a:p>
          <a:p>
            <a:endParaRPr lang="en-US" dirty="0"/>
          </a:p>
          <a:p>
            <a:pPr lvl="1"/>
            <a:r>
              <a:rPr lang="en-US" dirty="0"/>
              <a:t>opening/closing/saving files</a:t>
            </a:r>
          </a:p>
          <a:p>
            <a:endParaRPr lang="en-US" dirty="0"/>
          </a:p>
          <a:p>
            <a:pPr lvl="1"/>
            <a:r>
              <a:rPr lang="en-US" dirty="0"/>
              <a:t>Saves a lot of time (once you get the basics down)!</a:t>
            </a:r>
          </a:p>
          <a:p>
            <a:endParaRPr lang="en-US" dirty="0"/>
          </a:p>
          <a:p>
            <a:r>
              <a:rPr lang="en-US" dirty="0"/>
              <a:t>Have consistent, replicable measurements</a:t>
            </a:r>
          </a:p>
          <a:p>
            <a:endParaRPr lang="en-US" dirty="0"/>
          </a:p>
          <a:p>
            <a:r>
              <a:rPr lang="en-US" dirty="0"/>
              <a:t>Minimize human error in data preparation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Keep a careful log of how you did your analyses</a:t>
            </a:r>
          </a:p>
          <a:p>
            <a:endParaRPr lang="en-US" dirty="0"/>
          </a:p>
          <a:p>
            <a:pPr lvl="1"/>
            <a:r>
              <a:rPr lang="en-US" dirty="0"/>
              <a:t>Code = instructions</a:t>
            </a:r>
          </a:p>
          <a:p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137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your knowledge of Praat to write scripts</a:t>
            </a:r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520600" cy="37564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frequent routine of mine: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dirty="0"/>
              <a:t>Copy old boilerplate from old script to new script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dirty="0"/>
              <a:t>Add comments to top with brief description of script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dirty="0"/>
              <a:t>Add some stuff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dirty="0"/>
              <a:t>Test (run) script a lot (almost every line)</a:t>
            </a:r>
          </a:p>
          <a:p>
            <a:pPr marL="800100" lvl="1">
              <a:buFont typeface="+mj-lt"/>
              <a:buAutoNum type="arabicPeriod"/>
            </a:pPr>
            <a:r>
              <a:rPr lang="en" dirty="0"/>
              <a:t>Force script to crash at relevant points</a:t>
            </a:r>
          </a:p>
          <a:p>
            <a:pPr marL="800100" lvl="1">
              <a:buFont typeface="+mj-lt"/>
              <a:buAutoNum type="arabicPeriod"/>
            </a:pPr>
            <a:r>
              <a:rPr lang="en" dirty="0"/>
              <a:t>Lots and lots and lots of printing to the Praat info window as sanity check</a:t>
            </a:r>
          </a:p>
          <a:p>
            <a:pPr marL="342900">
              <a:buFont typeface="+mj-lt"/>
              <a:buAutoNum type="arabicPeriod"/>
            </a:pPr>
            <a:r>
              <a:rPr lang="en" dirty="0"/>
              <a:t>When I can’t remember function/argument structure, try to do it manually in Praat to see what it looks like</a:t>
            </a:r>
          </a:p>
          <a:p>
            <a:pPr marL="800100" lvl="1">
              <a:buFont typeface="+mj-lt"/>
              <a:buAutoNum type="arabicPeriod"/>
            </a:pPr>
            <a:r>
              <a:rPr lang="en" dirty="0"/>
              <a:t>Praat history function</a:t>
            </a:r>
          </a:p>
          <a:p>
            <a:pPr marL="800100" lvl="1">
              <a:buFont typeface="+mj-lt"/>
              <a:buAutoNum type="arabicPeriod"/>
            </a:pPr>
            <a:r>
              <a:rPr lang="en" dirty="0"/>
              <a:t>(lots of) Googling + Praat scripting manual</a:t>
            </a:r>
          </a:p>
          <a:p>
            <a:pPr marL="800100" lvl="1">
              <a:buFont typeface="+mj-lt"/>
              <a:buAutoNum type="arabicPeriod"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488452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952</TotalTime>
  <Words>3767</Words>
  <Application>Microsoft Macintosh PowerPoint</Application>
  <PresentationFormat>On-screen Show (16:9)</PresentationFormat>
  <Paragraphs>550</Paragraphs>
  <Slides>63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6" baseType="lpstr">
      <vt:lpstr>Arial</vt:lpstr>
      <vt:lpstr>Courier</vt:lpstr>
      <vt:lpstr>Simple Light</vt:lpstr>
      <vt:lpstr>Praat Scripting</vt:lpstr>
      <vt:lpstr>Goals</vt:lpstr>
      <vt:lpstr>Preliminaries: Slack</vt:lpstr>
      <vt:lpstr>This is a choose-your-own-adventure  workshop</vt:lpstr>
      <vt:lpstr>Overview of Praat scripting. Why?</vt:lpstr>
      <vt:lpstr>Using Praat</vt:lpstr>
      <vt:lpstr>Using Praat</vt:lpstr>
      <vt:lpstr>With Praat scripts you can…</vt:lpstr>
      <vt:lpstr>Use your knowledge of Praat to write scripts</vt:lpstr>
      <vt:lpstr>Basic fundamentals</vt:lpstr>
      <vt:lpstr>Some terminology</vt:lpstr>
      <vt:lpstr>What is a script?</vt:lpstr>
      <vt:lpstr>Commands &amp; Built-in Functions in Praat</vt:lpstr>
      <vt:lpstr>Commands &amp; Built-in Functions in Praat</vt:lpstr>
      <vt:lpstr>Variables</vt:lpstr>
      <vt:lpstr>Variables</vt:lpstr>
      <vt:lpstr>PowerPoint Presentation</vt:lpstr>
      <vt:lpstr>Variable types in Praat</vt:lpstr>
      <vt:lpstr>Praat syntactic structure: Considerations</vt:lpstr>
      <vt:lpstr># Comments</vt:lpstr>
      <vt:lpstr>Understanding Praat errors</vt:lpstr>
      <vt:lpstr>Types of errors</vt:lpstr>
      <vt:lpstr>printline statements in Praat: Get Praat to tell you things</vt:lpstr>
      <vt:lpstr>Error example: Unknown variable</vt:lpstr>
      <vt:lpstr>Referring to variables</vt:lpstr>
      <vt:lpstr>Hands-on</vt:lpstr>
      <vt:lpstr>Hands-on</vt:lpstr>
      <vt:lpstr>Get duration of .wav file</vt:lpstr>
      <vt:lpstr>Print command history in new Praat scripting window</vt:lpstr>
      <vt:lpstr>Save as test.praat &amp; run!</vt:lpstr>
      <vt:lpstr>Save as test.praat and run the “script”</vt:lpstr>
      <vt:lpstr>What if we want to get the duration of all the .wav files in our folder?</vt:lpstr>
      <vt:lpstr>Let’s level up our script to iterate over all the .wav files in our folder</vt:lpstr>
      <vt:lpstr>Boilerplate code</vt:lpstr>
      <vt:lpstr>Level up: Using a boiler plate structure</vt:lpstr>
      <vt:lpstr>Comments</vt:lpstr>
      <vt:lpstr>Define path to files</vt:lpstr>
      <vt:lpstr>Get list of files</vt:lpstr>
      <vt:lpstr>For-loop</vt:lpstr>
      <vt:lpstr>For-loop structure:</vt:lpstr>
      <vt:lpstr>selectObject:</vt:lpstr>
      <vt:lpstr>Get string:</vt:lpstr>
      <vt:lpstr>Read from file:</vt:lpstr>
      <vt:lpstr>Get name of Object</vt:lpstr>
      <vt:lpstr>Hands-on</vt:lpstr>
      <vt:lpstr>Goals: </vt:lpstr>
      <vt:lpstr>Using boilerplate_code1.praat &amp; your Praat history, get the duration of each .wav file in the directory</vt:lpstr>
      <vt:lpstr>Debugging</vt:lpstr>
      <vt:lpstr>Test: Force Praat to crash in order to inspect your code</vt:lpstr>
      <vt:lpstr>Goals: </vt:lpstr>
      <vt:lpstr>“Answers”</vt:lpstr>
      <vt:lpstr>Review cheat_sheet_level1.praat together</vt:lpstr>
      <vt:lpstr>Level 2: Get total duration of all .wav files</vt:lpstr>
      <vt:lpstr>Level 3: Copy all .wav files ending in "_3" to a new directory and append "_copy" to the file name </vt:lpstr>
      <vt:lpstr>Level 3: Copy all .wav files ending in "_3" to a new directory and append "_copy" to the file name </vt:lpstr>
      <vt:lpstr>Level 4: Toggle option to "clean up" as you go</vt:lpstr>
      <vt:lpstr>Level 4: Toggle option to "clean up" as you go</vt:lpstr>
      <vt:lpstr>Level 5: Add a form for user input</vt:lpstr>
      <vt:lpstr>Level 5: Add a form for user input</vt:lpstr>
      <vt:lpstr>Additional tips</vt:lpstr>
      <vt:lpstr>Script editors</vt:lpstr>
      <vt:lpstr>Other scripting resources</vt:lpstr>
      <vt:lpstr>Other people’s scripts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Praat Scripting</dc:title>
  <cp:lastModifiedBy>Thea Lucille Knowles</cp:lastModifiedBy>
  <cp:revision>106</cp:revision>
  <dcterms:modified xsi:type="dcterms:W3CDTF">2021-02-24T14:58:28Z</dcterms:modified>
</cp:coreProperties>
</file>